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12188952"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28600"/>
            <a:ext cx="4572000" cy="365760"/>
          </a:xfrm>
          <a:prstGeom prst="rect">
            <a:avLst/>
          </a:prstGeom>
          <a:noFill/>
        </p:spPr>
        <p:txBody>
          <a:bodyPr wrap="square">
            <a:spAutoFit/>
          </a:bodyPr>
          <a:lstStyle/>
          <a:p>
            <a:pPr algn="l"/>
            <a:r>
              <a:rPr sz="900" b="1" i="0">
                <a:solidFill>
                  <a:srgbClr val="58A6FF"/>
                </a:solidFill>
              </a:rPr>
              <a:t>BC STUDIO</a:t>
            </a:r>
          </a:p>
        </p:txBody>
      </p:sp>
      <p:sp>
        <p:nvSpPr>
          <p:cNvPr id="4" name="Rectangle 3"/>
          <p:cNvSpPr/>
          <p:nvPr/>
        </p:nvSpPr>
        <p:spPr>
          <a:xfrm>
            <a:off x="9601200" y="182880"/>
            <a:ext cx="2194560" cy="411480"/>
          </a:xfrm>
          <a:prstGeom prst="rect">
            <a:avLst/>
          </a:prstGeom>
          <a:solidFill>
            <a:srgbClr val="3D1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182880"/>
            <a:ext cx="2194560" cy="411480"/>
          </a:xfrm>
          <a:prstGeom prst="rect">
            <a:avLst/>
          </a:prstGeom>
          <a:noFill/>
        </p:spPr>
        <p:txBody>
          <a:bodyPr wrap="square">
            <a:spAutoFit/>
          </a:bodyPr>
          <a:lstStyle/>
          <a:p>
            <a:pPr algn="ctr"/>
            <a:r>
              <a:rPr sz="650" b="1" i="0">
                <a:solidFill>
                  <a:srgbClr val="E3B341"/>
                </a:solidFill>
              </a:rPr>
              <a:t>EXERCISE ONLY — NOT FOR DISTRIBUTION</a:t>
            </a:r>
          </a:p>
        </p:txBody>
      </p:sp>
      <p:sp>
        <p:nvSpPr>
          <p:cNvPr id="6" name="TextBox 5"/>
          <p:cNvSpPr txBox="1"/>
          <p:nvPr/>
        </p:nvSpPr>
        <p:spPr>
          <a:xfrm>
            <a:off x="640080" y="1645920"/>
            <a:ext cx="10881360" cy="2011680"/>
          </a:xfrm>
          <a:prstGeom prst="rect">
            <a:avLst/>
          </a:prstGeom>
          <a:noFill/>
        </p:spPr>
        <p:txBody>
          <a:bodyPr wrap="square">
            <a:spAutoFit/>
          </a:bodyPr>
          <a:lstStyle/>
          <a:p>
            <a:pPr algn="l"/>
            <a:r>
              <a:rPr sz="4200" b="1" i="0">
                <a:solidFill>
                  <a:srgbClr val="FFFFFF"/>
                </a:solidFill>
              </a:rPr>
              <a:t>Burst Water Main</a:t>
            </a:r>
          </a:p>
        </p:txBody>
      </p:sp>
      <p:sp>
        <p:nvSpPr>
          <p:cNvPr id="7" name="TextBox 6"/>
          <p:cNvSpPr txBox="1"/>
          <p:nvPr/>
        </p:nvSpPr>
        <p:spPr>
          <a:xfrm>
            <a:off x="640080" y="4343400"/>
            <a:ext cx="10058400" cy="457200"/>
          </a:xfrm>
          <a:prstGeom prst="rect">
            <a:avLst/>
          </a:prstGeom>
          <a:noFill/>
        </p:spPr>
        <p:txBody>
          <a:bodyPr wrap="square">
            <a:spAutoFit/>
          </a:bodyPr>
          <a:lstStyle/>
          <a:p>
            <a:pPr algn="l"/>
            <a:r>
              <a:rPr sz="1300" b="0" i="0">
                <a:solidFill>
                  <a:srgbClr val="8B949E"/>
                </a:solidFill>
              </a:rPr>
              <a:t>Tabletop  |  Tabletop  |  120 minutes  |  2026-06-11</a:t>
            </a:r>
          </a:p>
        </p:txBody>
      </p:sp>
      <p:sp>
        <p:nvSpPr>
          <p:cNvPr id="8" name="Rectangle 7"/>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7315200" cy="457200"/>
          </a:xfrm>
          <a:prstGeom prst="rect">
            <a:avLst/>
          </a:prstGeom>
          <a:noFill/>
        </p:spPr>
        <p:txBody>
          <a:bodyPr wrap="square">
            <a:spAutoFit/>
          </a:bodyPr>
          <a:lstStyle/>
          <a:p>
            <a:pPr algn="l"/>
            <a:r>
              <a:rPr sz="1000" b="1" i="0">
                <a:solidFill>
                  <a:srgbClr val="58A6FF"/>
                </a:solidFill>
              </a:rPr>
              <a:t>EXERCISE OVERVIEW</a:t>
            </a:r>
          </a:p>
        </p:txBody>
      </p:sp>
      <p:sp>
        <p:nvSpPr>
          <p:cNvPr id="4" name="TextBox 3"/>
          <p:cNvSpPr txBox="1"/>
          <p:nvPr/>
        </p:nvSpPr>
        <p:spPr>
          <a:xfrm>
            <a:off x="548640" y="594360"/>
            <a:ext cx="10972800" cy="640080"/>
          </a:xfrm>
          <a:prstGeom prst="rect">
            <a:avLst/>
          </a:prstGeom>
          <a:noFill/>
        </p:spPr>
        <p:txBody>
          <a:bodyPr wrap="square">
            <a:spAutoFit/>
          </a:bodyPr>
          <a:lstStyle/>
          <a:p>
            <a:pPr algn="l"/>
            <a:r>
              <a:rPr sz="2400" b="1" i="0">
                <a:solidFill>
                  <a:srgbClr val="FFFFFF"/>
                </a:solidFill>
              </a:rPr>
              <a:t>Burst Water Main</a:t>
            </a:r>
          </a:p>
        </p:txBody>
      </p:sp>
      <p:sp>
        <p:nvSpPr>
          <p:cNvPr id="5" name="Rectangle 4"/>
          <p:cNvSpPr/>
          <p:nvPr/>
        </p:nvSpPr>
        <p:spPr>
          <a:xfrm>
            <a:off x="365760" y="1280160"/>
            <a:ext cx="11457432" cy="40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417320"/>
            <a:ext cx="1691640" cy="347472"/>
          </a:xfrm>
          <a:prstGeom prst="rect">
            <a:avLst/>
          </a:prstGeom>
          <a:noFill/>
        </p:spPr>
        <p:txBody>
          <a:bodyPr wrap="square">
            <a:spAutoFit/>
          </a:bodyPr>
          <a:lstStyle/>
          <a:p>
            <a:pPr algn="l"/>
            <a:r>
              <a:rPr sz="950" b="1" i="0">
                <a:solidFill>
                  <a:srgbClr val="8B949E"/>
                </a:solidFill>
              </a:rPr>
              <a:t>Exercise Type</a:t>
            </a:r>
          </a:p>
        </p:txBody>
      </p:sp>
      <p:sp>
        <p:nvSpPr>
          <p:cNvPr id="7" name="TextBox 6"/>
          <p:cNvSpPr txBox="1"/>
          <p:nvPr/>
        </p:nvSpPr>
        <p:spPr>
          <a:xfrm>
            <a:off x="2286000" y="1417320"/>
            <a:ext cx="3840480" cy="347472"/>
          </a:xfrm>
          <a:prstGeom prst="rect">
            <a:avLst/>
          </a:prstGeom>
          <a:noFill/>
        </p:spPr>
        <p:txBody>
          <a:bodyPr wrap="square">
            <a:spAutoFit/>
          </a:bodyPr>
          <a:lstStyle/>
          <a:p>
            <a:pPr algn="l"/>
            <a:r>
              <a:rPr sz="1000" b="0" i="0">
                <a:solidFill>
                  <a:srgbClr val="E6EDF3"/>
                </a:solidFill>
              </a:rPr>
              <a:t>Tabletop</a:t>
            </a:r>
          </a:p>
        </p:txBody>
      </p:sp>
      <p:sp>
        <p:nvSpPr>
          <p:cNvPr id="8" name="TextBox 7"/>
          <p:cNvSpPr txBox="1"/>
          <p:nvPr/>
        </p:nvSpPr>
        <p:spPr>
          <a:xfrm>
            <a:off x="548640" y="1764792"/>
            <a:ext cx="1691640" cy="347472"/>
          </a:xfrm>
          <a:prstGeom prst="rect">
            <a:avLst/>
          </a:prstGeom>
          <a:noFill/>
        </p:spPr>
        <p:txBody>
          <a:bodyPr wrap="square">
            <a:spAutoFit/>
          </a:bodyPr>
          <a:lstStyle/>
          <a:p>
            <a:pPr algn="l"/>
            <a:r>
              <a:rPr sz="950" b="1" i="0">
                <a:solidFill>
                  <a:srgbClr val="8B949E"/>
                </a:solidFill>
              </a:rPr>
              <a:t>Format</a:t>
            </a:r>
          </a:p>
        </p:txBody>
      </p:sp>
      <p:sp>
        <p:nvSpPr>
          <p:cNvPr id="9" name="TextBox 8"/>
          <p:cNvSpPr txBox="1"/>
          <p:nvPr/>
        </p:nvSpPr>
        <p:spPr>
          <a:xfrm>
            <a:off x="2286000" y="1764792"/>
            <a:ext cx="3840480" cy="347472"/>
          </a:xfrm>
          <a:prstGeom prst="rect">
            <a:avLst/>
          </a:prstGeom>
          <a:noFill/>
        </p:spPr>
        <p:txBody>
          <a:bodyPr wrap="square">
            <a:spAutoFit/>
          </a:bodyPr>
          <a:lstStyle/>
          <a:p>
            <a:pPr algn="l"/>
            <a:r>
              <a:rPr sz="1000" b="0" i="0">
                <a:solidFill>
                  <a:srgbClr val="E6EDF3"/>
                </a:solidFill>
              </a:rPr>
              <a:t>Tabletop</a:t>
            </a:r>
          </a:p>
        </p:txBody>
      </p:sp>
      <p:sp>
        <p:nvSpPr>
          <p:cNvPr id="10" name="TextBox 9"/>
          <p:cNvSpPr txBox="1"/>
          <p:nvPr/>
        </p:nvSpPr>
        <p:spPr>
          <a:xfrm>
            <a:off x="548640" y="2112264"/>
            <a:ext cx="1691640" cy="347472"/>
          </a:xfrm>
          <a:prstGeom prst="rect">
            <a:avLst/>
          </a:prstGeom>
          <a:noFill/>
        </p:spPr>
        <p:txBody>
          <a:bodyPr wrap="square">
            <a:spAutoFit/>
          </a:bodyPr>
          <a:lstStyle/>
          <a:p>
            <a:pPr algn="l"/>
            <a:r>
              <a:rPr sz="950" b="1" i="0">
                <a:solidFill>
                  <a:srgbClr val="8B949E"/>
                </a:solidFill>
              </a:rPr>
              <a:t>Complexity</a:t>
            </a:r>
          </a:p>
        </p:txBody>
      </p:sp>
      <p:sp>
        <p:nvSpPr>
          <p:cNvPr id="11" name="TextBox 10"/>
          <p:cNvSpPr txBox="1"/>
          <p:nvPr/>
        </p:nvSpPr>
        <p:spPr>
          <a:xfrm>
            <a:off x="2286000" y="2112264"/>
            <a:ext cx="3840480" cy="347472"/>
          </a:xfrm>
          <a:prstGeom prst="rect">
            <a:avLst/>
          </a:prstGeom>
          <a:noFill/>
        </p:spPr>
        <p:txBody>
          <a:bodyPr wrap="square">
            <a:spAutoFit/>
          </a:bodyPr>
          <a:lstStyle/>
          <a:p>
            <a:pPr algn="l"/>
            <a:r>
              <a:rPr sz="1000" b="0" i="0">
                <a:solidFill>
                  <a:srgbClr val="E6EDF3"/>
                </a:solidFill>
              </a:rPr>
              <a:t>Moderate</a:t>
            </a:r>
          </a:p>
        </p:txBody>
      </p:sp>
      <p:sp>
        <p:nvSpPr>
          <p:cNvPr id="12" name="TextBox 11"/>
          <p:cNvSpPr txBox="1"/>
          <p:nvPr/>
        </p:nvSpPr>
        <p:spPr>
          <a:xfrm>
            <a:off x="548640" y="2459736"/>
            <a:ext cx="1691640" cy="347472"/>
          </a:xfrm>
          <a:prstGeom prst="rect">
            <a:avLst/>
          </a:prstGeom>
          <a:noFill/>
        </p:spPr>
        <p:txBody>
          <a:bodyPr wrap="square">
            <a:spAutoFit/>
          </a:bodyPr>
          <a:lstStyle/>
          <a:p>
            <a:pPr algn="l"/>
            <a:r>
              <a:rPr sz="950" b="1" i="0">
                <a:solidFill>
                  <a:srgbClr val="8B949E"/>
                </a:solidFill>
              </a:rPr>
              <a:t>Duration</a:t>
            </a:r>
          </a:p>
        </p:txBody>
      </p:sp>
      <p:sp>
        <p:nvSpPr>
          <p:cNvPr id="13" name="TextBox 12"/>
          <p:cNvSpPr txBox="1"/>
          <p:nvPr/>
        </p:nvSpPr>
        <p:spPr>
          <a:xfrm>
            <a:off x="2286000" y="2459736"/>
            <a:ext cx="3840480" cy="347472"/>
          </a:xfrm>
          <a:prstGeom prst="rect">
            <a:avLst/>
          </a:prstGeom>
          <a:noFill/>
        </p:spPr>
        <p:txBody>
          <a:bodyPr wrap="square">
            <a:spAutoFit/>
          </a:bodyPr>
          <a:lstStyle/>
          <a:p>
            <a:pPr algn="l"/>
            <a:r>
              <a:rPr sz="1000" b="0" i="0">
                <a:solidFill>
                  <a:srgbClr val="E6EDF3"/>
                </a:solidFill>
              </a:rPr>
              <a:t>120 minutes</a:t>
            </a:r>
          </a:p>
        </p:txBody>
      </p:sp>
      <p:sp>
        <p:nvSpPr>
          <p:cNvPr id="14" name="TextBox 13"/>
          <p:cNvSpPr txBox="1"/>
          <p:nvPr/>
        </p:nvSpPr>
        <p:spPr>
          <a:xfrm>
            <a:off x="548640" y="2807208"/>
            <a:ext cx="1691640" cy="347472"/>
          </a:xfrm>
          <a:prstGeom prst="rect">
            <a:avLst/>
          </a:prstGeom>
          <a:noFill/>
        </p:spPr>
        <p:txBody>
          <a:bodyPr wrap="square">
            <a:spAutoFit/>
          </a:bodyPr>
          <a:lstStyle/>
          <a:p>
            <a:pPr algn="l"/>
            <a:r>
              <a:rPr sz="950" b="1" i="0">
                <a:solidFill>
                  <a:srgbClr val="8B949E"/>
                </a:solidFill>
              </a:rPr>
              <a:t>Category</a:t>
            </a:r>
          </a:p>
        </p:txBody>
      </p:sp>
      <p:sp>
        <p:nvSpPr>
          <p:cNvPr id="15" name="TextBox 14"/>
          <p:cNvSpPr txBox="1"/>
          <p:nvPr/>
        </p:nvSpPr>
        <p:spPr>
          <a:xfrm>
            <a:off x="2286000" y="2807208"/>
            <a:ext cx="3840480" cy="347472"/>
          </a:xfrm>
          <a:prstGeom prst="rect">
            <a:avLst/>
          </a:prstGeom>
          <a:noFill/>
        </p:spPr>
        <p:txBody>
          <a:bodyPr wrap="square">
            <a:spAutoFit/>
          </a:bodyPr>
          <a:lstStyle/>
          <a:p>
            <a:pPr algn="l"/>
            <a:r>
              <a:rPr sz="1000" b="0" i="0">
                <a:solidFill>
                  <a:srgbClr val="E6EDF3"/>
                </a:solidFill>
              </a:rPr>
              <a:t>—</a:t>
            </a:r>
          </a:p>
        </p:txBody>
      </p:sp>
      <p:sp>
        <p:nvSpPr>
          <p:cNvPr id="16" name="TextBox 15"/>
          <p:cNvSpPr txBox="1"/>
          <p:nvPr/>
        </p:nvSpPr>
        <p:spPr>
          <a:xfrm>
            <a:off x="548640" y="3154680"/>
            <a:ext cx="1691640" cy="347472"/>
          </a:xfrm>
          <a:prstGeom prst="rect">
            <a:avLst/>
          </a:prstGeom>
          <a:noFill/>
        </p:spPr>
        <p:txBody>
          <a:bodyPr wrap="square">
            <a:spAutoFit/>
          </a:bodyPr>
          <a:lstStyle/>
          <a:p>
            <a:pPr algn="l"/>
            <a:r>
              <a:rPr sz="950" b="1" i="0">
                <a:solidFill>
                  <a:srgbClr val="8B949E"/>
                </a:solidFill>
              </a:rPr>
              <a:t>Scenario</a:t>
            </a:r>
          </a:p>
        </p:txBody>
      </p:sp>
      <p:sp>
        <p:nvSpPr>
          <p:cNvPr id="17" name="TextBox 16"/>
          <p:cNvSpPr txBox="1"/>
          <p:nvPr/>
        </p:nvSpPr>
        <p:spPr>
          <a:xfrm>
            <a:off x="2286000" y="3154680"/>
            <a:ext cx="3840480" cy="347472"/>
          </a:xfrm>
          <a:prstGeom prst="rect">
            <a:avLst/>
          </a:prstGeom>
          <a:noFill/>
        </p:spPr>
        <p:txBody>
          <a:bodyPr wrap="square">
            <a:spAutoFit/>
          </a:bodyPr>
          <a:lstStyle/>
          <a:p>
            <a:pPr algn="l"/>
            <a:r>
              <a:rPr sz="1000" b="0" i="0">
                <a:solidFill>
                  <a:srgbClr val="E6EDF3"/>
                </a:solidFill>
              </a:rPr>
              <a:t>Critical service disruption, sink hole, extensive flooding to residential houses</a:t>
            </a:r>
          </a:p>
        </p:txBody>
      </p:sp>
      <p:sp>
        <p:nvSpPr>
          <p:cNvPr id="18" name="Rectangle 17"/>
          <p:cNvSpPr/>
          <p:nvPr/>
        </p:nvSpPr>
        <p:spPr>
          <a:xfrm>
            <a:off x="6492240" y="1371600"/>
            <a:ext cx="3000" cy="50292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675120" y="1417320"/>
            <a:ext cx="5120640" cy="320040"/>
          </a:xfrm>
          <a:prstGeom prst="rect">
            <a:avLst/>
          </a:prstGeom>
          <a:noFill/>
        </p:spPr>
        <p:txBody>
          <a:bodyPr wrap="square">
            <a:spAutoFit/>
          </a:bodyPr>
          <a:lstStyle/>
          <a:p>
            <a:pPr algn="l"/>
            <a:r>
              <a:rPr sz="900" b="1" i="0">
                <a:solidFill>
                  <a:srgbClr val="58A6FF"/>
                </a:solidFill>
              </a:rPr>
              <a:t>AIM</a:t>
            </a:r>
          </a:p>
        </p:txBody>
      </p:sp>
      <p:sp>
        <p:nvSpPr>
          <p:cNvPr id="20" name="TextBox 19"/>
          <p:cNvSpPr txBox="1"/>
          <p:nvPr/>
        </p:nvSpPr>
        <p:spPr>
          <a:xfrm>
            <a:off x="6675120" y="1737360"/>
            <a:ext cx="5120640" cy="1097280"/>
          </a:xfrm>
          <a:prstGeom prst="rect">
            <a:avLst/>
          </a:prstGeom>
          <a:noFill/>
        </p:spPr>
        <p:txBody>
          <a:bodyPr wrap="square">
            <a:spAutoFit/>
          </a:bodyPr>
          <a:lstStyle/>
          <a:p>
            <a:pPr algn="l"/>
            <a:r>
              <a:rPr sz="1050" b="0" i="0">
                <a:solidFill>
                  <a:srgbClr val="E6EDF3"/>
                </a:solidFill>
              </a:rPr>
              <a:t>To evaluate Barwon Water's response and recovery capabilities in managing a burst water main incident, ensuring continuity of critical services and compliance with regulatory obligations.</a:t>
            </a:r>
          </a:p>
        </p:txBody>
      </p:sp>
      <p:sp>
        <p:nvSpPr>
          <p:cNvPr id="21" name="TextBox 20"/>
          <p:cNvSpPr txBox="1"/>
          <p:nvPr/>
        </p:nvSpPr>
        <p:spPr>
          <a:xfrm>
            <a:off x="6675120" y="2926080"/>
            <a:ext cx="5120640" cy="320040"/>
          </a:xfrm>
          <a:prstGeom prst="rect">
            <a:avLst/>
          </a:prstGeom>
          <a:noFill/>
        </p:spPr>
        <p:txBody>
          <a:bodyPr wrap="square">
            <a:spAutoFit/>
          </a:bodyPr>
          <a:lstStyle/>
          <a:p>
            <a:pPr algn="l"/>
            <a:r>
              <a:rPr sz="900" b="1" i="0">
                <a:solidFill>
                  <a:srgbClr val="58A6FF"/>
                </a:solidFill>
              </a:rPr>
              <a:t>SCENARIO</a:t>
            </a:r>
          </a:p>
        </p:txBody>
      </p:sp>
      <p:sp>
        <p:nvSpPr>
          <p:cNvPr id="22" name="TextBox 21"/>
          <p:cNvSpPr txBox="1"/>
          <p:nvPr/>
        </p:nvSpPr>
        <p:spPr>
          <a:xfrm>
            <a:off x="6675120" y="3246120"/>
            <a:ext cx="5120640" cy="3200400"/>
          </a:xfrm>
          <a:prstGeom prst="rect">
            <a:avLst/>
          </a:prstGeom>
          <a:noFill/>
        </p:spPr>
        <p:txBody>
          <a:bodyPr wrap="square">
            <a:spAutoFit/>
          </a:bodyPr>
          <a:lstStyle/>
          <a:p>
            <a:pPr algn="l"/>
            <a:r>
              <a:rPr sz="1000" b="0" i="0">
                <a:solidFill>
                  <a:srgbClr val="E6EDF3"/>
                </a:solidFill>
              </a:rPr>
              <a:t>Barwon Water is facing a crisis after a major water main bursts under a busy intersection in Geelong, Victoria, disrupting water supply to several residential and commercial areas. The unexpected rupture occurs during peak business hours, causing significant flooding and infrastructure damage. As the leading water utility, Barwon Water must coordinate an immediate response to mitigate the impact on its customers and maintain critical water supply services. The incident attracts media attention and regulatory scrutiny, challenging Barwon Water's crisis management capabilities and its ability to</a:t>
            </a:r>
          </a:p>
        </p:txBody>
      </p:sp>
      <p:sp>
        <p:nvSpPr>
          <p:cNvPr id="23" name="Rectangle 22"/>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7315200" cy="457200"/>
          </a:xfrm>
          <a:prstGeom prst="rect">
            <a:avLst/>
          </a:prstGeom>
          <a:noFill/>
        </p:spPr>
        <p:txBody>
          <a:bodyPr wrap="square">
            <a:spAutoFit/>
          </a:bodyPr>
          <a:lstStyle/>
          <a:p>
            <a:pPr algn="l"/>
            <a:r>
              <a:rPr sz="1000" b="1" i="0">
                <a:solidFill>
                  <a:srgbClr val="58A6FF"/>
                </a:solidFill>
              </a:rPr>
              <a:t>LEARNING OBJECTIVES</a:t>
            </a:r>
          </a:p>
        </p:txBody>
      </p:sp>
      <p:sp>
        <p:nvSpPr>
          <p:cNvPr id="4" name="TextBox 3"/>
          <p:cNvSpPr txBox="1"/>
          <p:nvPr/>
        </p:nvSpPr>
        <p:spPr>
          <a:xfrm>
            <a:off x="548640" y="594360"/>
            <a:ext cx="10972800" cy="640080"/>
          </a:xfrm>
          <a:prstGeom prst="rect">
            <a:avLst/>
          </a:prstGeom>
          <a:noFill/>
        </p:spPr>
        <p:txBody>
          <a:bodyPr wrap="square">
            <a:spAutoFit/>
          </a:bodyPr>
          <a:lstStyle/>
          <a:p>
            <a:pPr algn="l"/>
            <a:r>
              <a:rPr sz="2200" b="1" i="0">
                <a:solidFill>
                  <a:srgbClr val="FFFFFF"/>
                </a:solidFill>
              </a:rPr>
              <a:t>Burst Water Main</a:t>
            </a:r>
          </a:p>
        </p:txBody>
      </p:sp>
      <p:sp>
        <p:nvSpPr>
          <p:cNvPr id="5" name="Rectangle 4"/>
          <p:cNvSpPr/>
          <p:nvPr/>
        </p:nvSpPr>
        <p:spPr>
          <a:xfrm>
            <a:off x="365760" y="1280160"/>
            <a:ext cx="11457432" cy="40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46304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OBJ-01</a:t>
            </a:r>
          </a:p>
        </p:txBody>
      </p:sp>
      <p:sp>
        <p:nvSpPr>
          <p:cNvPr id="7" name="TextBox 6"/>
          <p:cNvSpPr txBox="1"/>
          <p:nvPr/>
        </p:nvSpPr>
        <p:spPr>
          <a:xfrm>
            <a:off x="1051560" y="1463040"/>
            <a:ext cx="4892040" cy="548640"/>
          </a:xfrm>
          <a:prstGeom prst="rect">
            <a:avLst/>
          </a:prstGeom>
          <a:noFill/>
        </p:spPr>
        <p:txBody>
          <a:bodyPr wrap="square">
            <a:spAutoFit/>
          </a:bodyPr>
          <a:lstStyle/>
          <a:p>
            <a:pPr algn="l"/>
            <a:r>
              <a:rPr sz="1050" b="1" i="0">
                <a:solidFill>
                  <a:srgbClr val="E6EDF3"/>
                </a:solidFill>
              </a:rPr>
              <a:t>Test the effectiveness of the Crisis Management Team's activation and decision-making processes.</a:t>
            </a:r>
          </a:p>
        </p:txBody>
      </p:sp>
      <p:sp>
        <p:nvSpPr>
          <p:cNvPr id="8" name="TextBox 7"/>
          <p:cNvSpPr txBox="1"/>
          <p:nvPr/>
        </p:nvSpPr>
        <p:spPr>
          <a:xfrm>
            <a:off x="1051560" y="2057400"/>
            <a:ext cx="4892040" cy="1005840"/>
          </a:xfrm>
          <a:prstGeom prst="rect">
            <a:avLst/>
          </a:prstGeom>
          <a:noFill/>
        </p:spPr>
        <p:txBody>
          <a:bodyPr wrap="square">
            <a:spAutoFit/>
          </a:bodyPr>
          <a:lstStyle/>
          <a:p>
            <a:pPr algn="l"/>
            <a:r>
              <a:rPr sz="900" b="0" i="0">
                <a:solidFill>
                  <a:srgbClr val="3FB950"/>
                </a:solidFill>
              </a:rPr>
              <a:t>✓ The Crisis Management Team is activated within 30 minutes of incident notification, and key decisions are logged with timestamps and responsible parties identified.</a:t>
            </a:r>
          </a:p>
        </p:txBody>
      </p:sp>
      <p:sp>
        <p:nvSpPr>
          <p:cNvPr id="9" name="Rectangle 8"/>
          <p:cNvSpPr/>
          <p:nvPr/>
        </p:nvSpPr>
        <p:spPr>
          <a:xfrm>
            <a:off x="6400800" y="146304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OBJ-02</a:t>
            </a:r>
          </a:p>
        </p:txBody>
      </p:sp>
      <p:sp>
        <p:nvSpPr>
          <p:cNvPr id="10" name="TextBox 9"/>
          <p:cNvSpPr txBox="1"/>
          <p:nvPr/>
        </p:nvSpPr>
        <p:spPr>
          <a:xfrm>
            <a:off x="6903720" y="1463040"/>
            <a:ext cx="4892040" cy="548640"/>
          </a:xfrm>
          <a:prstGeom prst="rect">
            <a:avLst/>
          </a:prstGeom>
          <a:noFill/>
        </p:spPr>
        <p:txBody>
          <a:bodyPr wrap="square">
            <a:spAutoFit/>
          </a:bodyPr>
          <a:lstStyle/>
          <a:p>
            <a:pPr algn="l"/>
            <a:r>
              <a:rPr sz="1050" b="1" i="0">
                <a:solidFill>
                  <a:srgbClr val="E6EDF3"/>
                </a:solidFill>
              </a:rPr>
              <a:t>Validate the timeliness and accuracy of internal and external communications during the incident.</a:t>
            </a:r>
          </a:p>
        </p:txBody>
      </p:sp>
      <p:sp>
        <p:nvSpPr>
          <p:cNvPr id="11" name="TextBox 10"/>
          <p:cNvSpPr txBox="1"/>
          <p:nvPr/>
        </p:nvSpPr>
        <p:spPr>
          <a:xfrm>
            <a:off x="6903720" y="2057400"/>
            <a:ext cx="4892040" cy="1005840"/>
          </a:xfrm>
          <a:prstGeom prst="rect">
            <a:avLst/>
          </a:prstGeom>
          <a:noFill/>
        </p:spPr>
        <p:txBody>
          <a:bodyPr wrap="square">
            <a:spAutoFit/>
          </a:bodyPr>
          <a:lstStyle/>
          <a:p>
            <a:pPr algn="l"/>
            <a:r>
              <a:rPr sz="900" b="0" i="0">
                <a:solidFill>
                  <a:srgbClr val="3FB950"/>
                </a:solidFill>
              </a:rPr>
              <a:t>✓ All communications are approved by the Communications Lead and disseminated within predefined timeframes, maintaining consistency and factual accuracy.</a:t>
            </a:r>
          </a:p>
        </p:txBody>
      </p:sp>
      <p:sp>
        <p:nvSpPr>
          <p:cNvPr id="12" name="Rectangle 11"/>
          <p:cNvSpPr/>
          <p:nvPr/>
        </p:nvSpPr>
        <p:spPr>
          <a:xfrm>
            <a:off x="548640" y="315468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OBJ-03</a:t>
            </a:r>
          </a:p>
        </p:txBody>
      </p:sp>
      <p:sp>
        <p:nvSpPr>
          <p:cNvPr id="13" name="TextBox 12"/>
          <p:cNvSpPr txBox="1"/>
          <p:nvPr/>
        </p:nvSpPr>
        <p:spPr>
          <a:xfrm>
            <a:off x="1051560" y="3154680"/>
            <a:ext cx="4892040" cy="548640"/>
          </a:xfrm>
          <a:prstGeom prst="rect">
            <a:avLst/>
          </a:prstGeom>
          <a:noFill/>
        </p:spPr>
        <p:txBody>
          <a:bodyPr wrap="square">
            <a:spAutoFit/>
          </a:bodyPr>
          <a:lstStyle/>
          <a:p>
            <a:pPr algn="l"/>
            <a:r>
              <a:rPr sz="1050" b="1" i="0">
                <a:solidFill>
                  <a:srgbClr val="E6EDF3"/>
                </a:solidFill>
              </a:rPr>
              <a:t>Assess the organisation's ability to maintain critical water supply services during the disruption.</a:t>
            </a:r>
          </a:p>
        </p:txBody>
      </p:sp>
      <p:sp>
        <p:nvSpPr>
          <p:cNvPr id="14" name="TextBox 13"/>
          <p:cNvSpPr txBox="1"/>
          <p:nvPr/>
        </p:nvSpPr>
        <p:spPr>
          <a:xfrm>
            <a:off x="1051560" y="3749040"/>
            <a:ext cx="4892040" cy="1005840"/>
          </a:xfrm>
          <a:prstGeom prst="rect">
            <a:avLst/>
          </a:prstGeom>
          <a:noFill/>
        </p:spPr>
        <p:txBody>
          <a:bodyPr wrap="square">
            <a:spAutoFit/>
          </a:bodyPr>
          <a:lstStyle/>
          <a:p>
            <a:pPr algn="l"/>
            <a:r>
              <a:rPr sz="900" b="0" i="0">
                <a:solidFill>
                  <a:srgbClr val="3FB950"/>
                </a:solidFill>
              </a:rPr>
              <a:t>✓ Critical services are maintained at or above the Minimum Business Continuity Objective (MBCO) with no significant disruption to customers.</a:t>
            </a:r>
          </a:p>
        </p:txBody>
      </p:sp>
      <p:sp>
        <p:nvSpPr>
          <p:cNvPr id="15" name="Rectangle 14"/>
          <p:cNvSpPr/>
          <p:nvPr/>
        </p:nvSpPr>
        <p:spPr>
          <a:xfrm>
            <a:off x="6400800" y="315468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OBJ-04</a:t>
            </a:r>
          </a:p>
        </p:txBody>
      </p:sp>
      <p:sp>
        <p:nvSpPr>
          <p:cNvPr id="16" name="TextBox 15"/>
          <p:cNvSpPr txBox="1"/>
          <p:nvPr/>
        </p:nvSpPr>
        <p:spPr>
          <a:xfrm>
            <a:off x="6903720" y="3154680"/>
            <a:ext cx="4892040" cy="548640"/>
          </a:xfrm>
          <a:prstGeom prst="rect">
            <a:avLst/>
          </a:prstGeom>
          <a:noFill/>
        </p:spPr>
        <p:txBody>
          <a:bodyPr wrap="square">
            <a:spAutoFit/>
          </a:bodyPr>
          <a:lstStyle/>
          <a:p>
            <a:pPr algn="l"/>
            <a:r>
              <a:rPr sz="1050" b="1" i="0">
                <a:solidFill>
                  <a:srgbClr val="E6EDF3"/>
                </a:solidFill>
              </a:rPr>
              <a:t>Evaluate compliance with regulatory notification requirements within stipulated timeframes.</a:t>
            </a:r>
          </a:p>
        </p:txBody>
      </p:sp>
      <p:sp>
        <p:nvSpPr>
          <p:cNvPr id="17" name="TextBox 16"/>
          <p:cNvSpPr txBox="1"/>
          <p:nvPr/>
        </p:nvSpPr>
        <p:spPr>
          <a:xfrm>
            <a:off x="6903720" y="3749040"/>
            <a:ext cx="4892040" cy="1005840"/>
          </a:xfrm>
          <a:prstGeom prst="rect">
            <a:avLst/>
          </a:prstGeom>
          <a:noFill/>
        </p:spPr>
        <p:txBody>
          <a:bodyPr wrap="square">
            <a:spAutoFit/>
          </a:bodyPr>
          <a:lstStyle/>
          <a:p>
            <a:pPr algn="l"/>
            <a:r>
              <a:rPr sz="900" b="0" i="0">
                <a:solidFill>
                  <a:srgbClr val="3FB950"/>
                </a:solidFill>
              </a:rPr>
              <a:t>✓ All relevant regulatory bodies are notified within required timeframes (e.g., 4 hours for FCA/PRA, 72 hours for ICO), with documented evidence of compliance.</a:t>
            </a:r>
          </a:p>
        </p:txBody>
      </p:sp>
      <p:sp>
        <p:nvSpPr>
          <p:cNvPr id="18" name="Rectangle 17"/>
          <p:cNvSpPr/>
          <p:nvPr/>
        </p:nvSpPr>
        <p:spPr>
          <a:xfrm>
            <a:off x="548640" y="484632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OBJ-05</a:t>
            </a:r>
          </a:p>
        </p:txBody>
      </p:sp>
      <p:sp>
        <p:nvSpPr>
          <p:cNvPr id="19" name="TextBox 18"/>
          <p:cNvSpPr txBox="1"/>
          <p:nvPr/>
        </p:nvSpPr>
        <p:spPr>
          <a:xfrm>
            <a:off x="1051560" y="4846320"/>
            <a:ext cx="4892040" cy="548640"/>
          </a:xfrm>
          <a:prstGeom prst="rect">
            <a:avLst/>
          </a:prstGeom>
          <a:noFill/>
        </p:spPr>
        <p:txBody>
          <a:bodyPr wrap="square">
            <a:spAutoFit/>
          </a:bodyPr>
          <a:lstStyle/>
          <a:p>
            <a:pPr algn="l"/>
            <a:r>
              <a:rPr sz="1050" b="1" i="0">
                <a:solidFill>
                  <a:srgbClr val="E6EDF3"/>
                </a:solidFill>
              </a:rPr>
              <a:t>Demonstrate effective coordination and management of third-party dependencies impacted by the incident.</a:t>
            </a:r>
          </a:p>
        </p:txBody>
      </p:sp>
      <p:sp>
        <p:nvSpPr>
          <p:cNvPr id="20" name="TextBox 19"/>
          <p:cNvSpPr txBox="1"/>
          <p:nvPr/>
        </p:nvSpPr>
        <p:spPr>
          <a:xfrm>
            <a:off x="1051560" y="5440680"/>
            <a:ext cx="4892040" cy="1005840"/>
          </a:xfrm>
          <a:prstGeom prst="rect">
            <a:avLst/>
          </a:prstGeom>
          <a:noFill/>
        </p:spPr>
        <p:txBody>
          <a:bodyPr wrap="square">
            <a:spAutoFit/>
          </a:bodyPr>
          <a:lstStyle/>
          <a:p>
            <a:pPr algn="l"/>
            <a:r>
              <a:rPr sz="900" b="0" i="0">
                <a:solidFill>
                  <a:srgbClr val="3FB950"/>
                </a:solidFill>
              </a:rPr>
              <a:t>✓ All affected third-party suppliers are contacted and coordinated with to ensure continuity of supply chain services.</a:t>
            </a:r>
          </a:p>
        </p:txBody>
      </p:sp>
      <p:sp>
        <p:nvSpPr>
          <p:cNvPr id="21" name="Rectangle 20"/>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7315200" cy="457200"/>
          </a:xfrm>
          <a:prstGeom prst="rect">
            <a:avLst/>
          </a:prstGeom>
          <a:noFill/>
        </p:spPr>
        <p:txBody>
          <a:bodyPr wrap="square">
            <a:spAutoFit/>
          </a:bodyPr>
          <a:lstStyle/>
          <a:p>
            <a:pPr algn="l"/>
            <a:r>
              <a:rPr sz="1000" b="1" i="0">
                <a:solidFill>
                  <a:srgbClr val="58A6FF"/>
                </a:solidFill>
              </a:rPr>
              <a:t>EXERCISE PHASES</a:t>
            </a:r>
          </a:p>
        </p:txBody>
      </p:sp>
      <p:sp>
        <p:nvSpPr>
          <p:cNvPr id="4" name="TextBox 3"/>
          <p:cNvSpPr txBox="1"/>
          <p:nvPr/>
        </p:nvSpPr>
        <p:spPr>
          <a:xfrm>
            <a:off x="548640" y="594360"/>
            <a:ext cx="10972800" cy="640080"/>
          </a:xfrm>
          <a:prstGeom prst="rect">
            <a:avLst/>
          </a:prstGeom>
          <a:noFill/>
        </p:spPr>
        <p:txBody>
          <a:bodyPr wrap="square">
            <a:spAutoFit/>
          </a:bodyPr>
          <a:lstStyle/>
          <a:p>
            <a:pPr algn="l"/>
            <a:r>
              <a:rPr sz="2200" b="1" i="0">
                <a:solidFill>
                  <a:srgbClr val="FFFFFF"/>
                </a:solidFill>
              </a:rPr>
              <a:t>Burst Water Main</a:t>
            </a:r>
          </a:p>
        </p:txBody>
      </p:sp>
      <p:sp>
        <p:nvSpPr>
          <p:cNvPr id="5" name="Rectangle 4"/>
          <p:cNvSpPr/>
          <p:nvPr/>
        </p:nvSpPr>
        <p:spPr>
          <a:xfrm>
            <a:off x="365760" y="1280160"/>
            <a:ext cx="11457432" cy="40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463040"/>
            <a:ext cx="5394960" cy="1371600"/>
          </a:xfrm>
          <a:prstGeom prst="rect">
            <a:avLst/>
          </a:prstGeom>
          <a:solidFill>
            <a:srgbClr val="161B22"/>
          </a:solidFill>
          <a:ln w="1905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463040"/>
            <a:ext cx="109728" cy="137160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749808" y="1600200"/>
            <a:ext cx="502920" cy="50292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1400" b="1">
                <a:solidFill>
                  <a:srgbClr val="FFFFFF"/>
                </a:solidFill>
              </a:rPr>
              <a:t>1</a:t>
            </a:r>
          </a:p>
        </p:txBody>
      </p:sp>
      <p:sp>
        <p:nvSpPr>
          <p:cNvPr id="9" name="TextBox 8"/>
          <p:cNvSpPr txBox="1"/>
          <p:nvPr/>
        </p:nvSpPr>
        <p:spPr>
          <a:xfrm>
            <a:off x="1353312" y="1600200"/>
            <a:ext cx="4480560" cy="411480"/>
          </a:xfrm>
          <a:prstGeom prst="rect">
            <a:avLst/>
          </a:prstGeom>
          <a:noFill/>
        </p:spPr>
        <p:txBody>
          <a:bodyPr wrap="square">
            <a:spAutoFit/>
          </a:bodyPr>
          <a:lstStyle/>
          <a:p>
            <a:pPr algn="l"/>
            <a:r>
              <a:rPr sz="1400" b="1" i="0">
                <a:solidFill>
                  <a:srgbClr val="FFFFFF"/>
                </a:solidFill>
              </a:rPr>
              <a:t>Initial Response</a:t>
            </a:r>
          </a:p>
        </p:txBody>
      </p:sp>
      <p:sp>
        <p:nvSpPr>
          <p:cNvPr id="10" name="TextBox 9"/>
          <p:cNvSpPr txBox="1"/>
          <p:nvPr/>
        </p:nvSpPr>
        <p:spPr>
          <a:xfrm>
            <a:off x="1353312" y="2011680"/>
            <a:ext cx="4480560" cy="256032"/>
          </a:xfrm>
          <a:prstGeom prst="rect">
            <a:avLst/>
          </a:prstGeom>
          <a:noFill/>
        </p:spPr>
        <p:txBody>
          <a:bodyPr wrap="square">
            <a:spAutoFit/>
          </a:bodyPr>
          <a:lstStyle/>
          <a:p>
            <a:pPr algn="l"/>
            <a:r>
              <a:rPr sz="950" b="0" i="0">
                <a:solidFill>
                  <a:srgbClr val="58A6FF"/>
                </a:solidFill>
              </a:rPr>
              <a:t>T+0–25 min  (25 min)</a:t>
            </a:r>
          </a:p>
        </p:txBody>
      </p:sp>
      <p:sp>
        <p:nvSpPr>
          <p:cNvPr id="11" name="TextBox 10"/>
          <p:cNvSpPr txBox="1"/>
          <p:nvPr/>
        </p:nvSpPr>
        <p:spPr>
          <a:xfrm>
            <a:off x="1353312" y="2286000"/>
            <a:ext cx="4480560" cy="502920"/>
          </a:xfrm>
          <a:prstGeom prst="rect">
            <a:avLst/>
          </a:prstGeom>
          <a:noFill/>
        </p:spPr>
        <p:txBody>
          <a:bodyPr wrap="square">
            <a:spAutoFit/>
          </a:bodyPr>
          <a:lstStyle/>
          <a:p>
            <a:pPr algn="l"/>
            <a:r>
              <a:rPr sz="950" b="0" i="0">
                <a:solidFill>
                  <a:srgbClr val="E6EDF3"/>
                </a:solidFill>
              </a:rPr>
              <a:t>Test CMT activation and initial decision-making processes</a:t>
            </a:r>
          </a:p>
        </p:txBody>
      </p:sp>
      <p:sp>
        <p:nvSpPr>
          <p:cNvPr id="12" name="Rectangle 11"/>
          <p:cNvSpPr/>
          <p:nvPr/>
        </p:nvSpPr>
        <p:spPr>
          <a:xfrm>
            <a:off x="6400800" y="1463040"/>
            <a:ext cx="5394960" cy="1371600"/>
          </a:xfrm>
          <a:prstGeom prst="rect">
            <a:avLst/>
          </a:prstGeom>
          <a:solidFill>
            <a:srgbClr val="161B22"/>
          </a:solidFill>
          <a:ln w="19050">
            <a:solidFill>
              <a:srgbClr val="E3B34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400800" y="1463040"/>
            <a:ext cx="109728" cy="137160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601968" y="1600200"/>
            <a:ext cx="502920" cy="50292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1400" b="1">
                <a:solidFill>
                  <a:srgbClr val="FFFFFF"/>
                </a:solidFill>
              </a:rPr>
              <a:t>2</a:t>
            </a:r>
          </a:p>
        </p:txBody>
      </p:sp>
      <p:sp>
        <p:nvSpPr>
          <p:cNvPr id="15" name="TextBox 14"/>
          <p:cNvSpPr txBox="1"/>
          <p:nvPr/>
        </p:nvSpPr>
        <p:spPr>
          <a:xfrm>
            <a:off x="7205472" y="1600200"/>
            <a:ext cx="4480560" cy="411480"/>
          </a:xfrm>
          <a:prstGeom prst="rect">
            <a:avLst/>
          </a:prstGeom>
          <a:noFill/>
        </p:spPr>
        <p:txBody>
          <a:bodyPr wrap="square">
            <a:spAutoFit/>
          </a:bodyPr>
          <a:lstStyle/>
          <a:p>
            <a:pPr algn="l"/>
            <a:r>
              <a:rPr sz="1400" b="1" i="0">
                <a:solidFill>
                  <a:srgbClr val="FFFFFF"/>
                </a:solidFill>
              </a:rPr>
              <a:t>Communication and Coordination</a:t>
            </a:r>
          </a:p>
        </p:txBody>
      </p:sp>
      <p:sp>
        <p:nvSpPr>
          <p:cNvPr id="16" name="TextBox 15"/>
          <p:cNvSpPr txBox="1"/>
          <p:nvPr/>
        </p:nvSpPr>
        <p:spPr>
          <a:xfrm>
            <a:off x="7205472" y="2011680"/>
            <a:ext cx="4480560" cy="256032"/>
          </a:xfrm>
          <a:prstGeom prst="rect">
            <a:avLst/>
          </a:prstGeom>
          <a:noFill/>
        </p:spPr>
        <p:txBody>
          <a:bodyPr wrap="square">
            <a:spAutoFit/>
          </a:bodyPr>
          <a:lstStyle/>
          <a:p>
            <a:pPr algn="l"/>
            <a:r>
              <a:rPr sz="950" b="0" i="0">
                <a:solidFill>
                  <a:srgbClr val="58A6FF"/>
                </a:solidFill>
              </a:rPr>
              <a:t>T+25–55 min  (30 min)</a:t>
            </a:r>
          </a:p>
        </p:txBody>
      </p:sp>
      <p:sp>
        <p:nvSpPr>
          <p:cNvPr id="17" name="TextBox 16"/>
          <p:cNvSpPr txBox="1"/>
          <p:nvPr/>
        </p:nvSpPr>
        <p:spPr>
          <a:xfrm>
            <a:off x="7205472" y="2286000"/>
            <a:ext cx="4480560" cy="502920"/>
          </a:xfrm>
          <a:prstGeom prst="rect">
            <a:avLst/>
          </a:prstGeom>
          <a:noFill/>
        </p:spPr>
        <p:txBody>
          <a:bodyPr wrap="square">
            <a:spAutoFit/>
          </a:bodyPr>
          <a:lstStyle/>
          <a:p>
            <a:pPr algn="l"/>
            <a:r>
              <a:rPr sz="950" b="0" i="0">
                <a:solidFill>
                  <a:srgbClr val="E6EDF3"/>
                </a:solidFill>
              </a:rPr>
              <a:t>Validate internal and external communications and coordination with third parties</a:t>
            </a:r>
          </a:p>
        </p:txBody>
      </p:sp>
      <p:sp>
        <p:nvSpPr>
          <p:cNvPr id="18" name="Rectangle 17"/>
          <p:cNvSpPr/>
          <p:nvPr/>
        </p:nvSpPr>
        <p:spPr>
          <a:xfrm>
            <a:off x="548640" y="3063240"/>
            <a:ext cx="5394960" cy="1371600"/>
          </a:xfrm>
          <a:prstGeom prst="rect">
            <a:avLst/>
          </a:prstGeom>
          <a:solidFill>
            <a:srgbClr val="161B22"/>
          </a:solidFill>
          <a:ln w="19050">
            <a:solidFill>
              <a:srgbClr val="3FB9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3063240"/>
            <a:ext cx="109728" cy="137160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749808" y="3200400"/>
            <a:ext cx="502920" cy="50292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1400" b="1">
                <a:solidFill>
                  <a:srgbClr val="FFFFFF"/>
                </a:solidFill>
              </a:rPr>
              <a:t>3</a:t>
            </a:r>
          </a:p>
        </p:txBody>
      </p:sp>
      <p:sp>
        <p:nvSpPr>
          <p:cNvPr id="21" name="TextBox 20"/>
          <p:cNvSpPr txBox="1"/>
          <p:nvPr/>
        </p:nvSpPr>
        <p:spPr>
          <a:xfrm>
            <a:off x="1353312" y="3200400"/>
            <a:ext cx="4480560" cy="411480"/>
          </a:xfrm>
          <a:prstGeom prst="rect">
            <a:avLst/>
          </a:prstGeom>
          <a:noFill/>
        </p:spPr>
        <p:txBody>
          <a:bodyPr wrap="square">
            <a:spAutoFit/>
          </a:bodyPr>
          <a:lstStyle/>
          <a:p>
            <a:pPr algn="l"/>
            <a:r>
              <a:rPr sz="1400" b="1" i="0">
                <a:solidFill>
                  <a:srgbClr val="FFFFFF"/>
                </a:solidFill>
              </a:rPr>
              <a:t>Sustained Operations</a:t>
            </a:r>
          </a:p>
        </p:txBody>
      </p:sp>
      <p:sp>
        <p:nvSpPr>
          <p:cNvPr id="22" name="TextBox 21"/>
          <p:cNvSpPr txBox="1"/>
          <p:nvPr/>
        </p:nvSpPr>
        <p:spPr>
          <a:xfrm>
            <a:off x="1353312" y="3611880"/>
            <a:ext cx="4480560" cy="256032"/>
          </a:xfrm>
          <a:prstGeom prst="rect">
            <a:avLst/>
          </a:prstGeom>
          <a:noFill/>
        </p:spPr>
        <p:txBody>
          <a:bodyPr wrap="square">
            <a:spAutoFit/>
          </a:bodyPr>
          <a:lstStyle/>
          <a:p>
            <a:pPr algn="l"/>
            <a:r>
              <a:rPr sz="950" b="0" i="0">
                <a:solidFill>
                  <a:srgbClr val="58A6FF"/>
                </a:solidFill>
              </a:rPr>
              <a:t>T+55–85 min  (30 min)</a:t>
            </a:r>
          </a:p>
        </p:txBody>
      </p:sp>
      <p:sp>
        <p:nvSpPr>
          <p:cNvPr id="23" name="TextBox 22"/>
          <p:cNvSpPr txBox="1"/>
          <p:nvPr/>
        </p:nvSpPr>
        <p:spPr>
          <a:xfrm>
            <a:off x="1353312" y="3886200"/>
            <a:ext cx="4480560" cy="502920"/>
          </a:xfrm>
          <a:prstGeom prst="rect">
            <a:avLst/>
          </a:prstGeom>
          <a:noFill/>
        </p:spPr>
        <p:txBody>
          <a:bodyPr wrap="square">
            <a:spAutoFit/>
          </a:bodyPr>
          <a:lstStyle/>
          <a:p>
            <a:pPr algn="l"/>
            <a:r>
              <a:rPr sz="950" b="0" i="0">
                <a:solidFill>
                  <a:srgbClr val="E6EDF3"/>
                </a:solidFill>
              </a:rPr>
              <a:t>Assess ability to maintain critical services and manage ongoing impacts</a:t>
            </a:r>
          </a:p>
        </p:txBody>
      </p:sp>
      <p:sp>
        <p:nvSpPr>
          <p:cNvPr id="24" name="Rectangle 23"/>
          <p:cNvSpPr/>
          <p:nvPr/>
        </p:nvSpPr>
        <p:spPr>
          <a:xfrm>
            <a:off x="6400800" y="3063240"/>
            <a:ext cx="5394960" cy="1371600"/>
          </a:xfrm>
          <a:prstGeom prst="rect">
            <a:avLst/>
          </a:prstGeom>
          <a:solidFill>
            <a:srgbClr val="161B22"/>
          </a:solidFill>
          <a:ln w="19050">
            <a:solidFill>
              <a:srgbClr val="F851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6400800" y="3063240"/>
            <a:ext cx="109728" cy="137160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6601968" y="3200400"/>
            <a:ext cx="502920" cy="50292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1400" b="1">
                <a:solidFill>
                  <a:srgbClr val="FFFFFF"/>
                </a:solidFill>
              </a:rPr>
              <a:t>4</a:t>
            </a:r>
          </a:p>
        </p:txBody>
      </p:sp>
      <p:sp>
        <p:nvSpPr>
          <p:cNvPr id="27" name="TextBox 26"/>
          <p:cNvSpPr txBox="1"/>
          <p:nvPr/>
        </p:nvSpPr>
        <p:spPr>
          <a:xfrm>
            <a:off x="7205472" y="3200400"/>
            <a:ext cx="4480560" cy="411480"/>
          </a:xfrm>
          <a:prstGeom prst="rect">
            <a:avLst/>
          </a:prstGeom>
          <a:noFill/>
        </p:spPr>
        <p:txBody>
          <a:bodyPr wrap="square">
            <a:spAutoFit/>
          </a:bodyPr>
          <a:lstStyle/>
          <a:p>
            <a:pPr algn="l"/>
            <a:r>
              <a:rPr sz="1400" b="1" i="0">
                <a:solidFill>
                  <a:srgbClr val="FFFFFF"/>
                </a:solidFill>
              </a:rPr>
              <a:t>Regulatory and Recovery Actions</a:t>
            </a:r>
          </a:p>
        </p:txBody>
      </p:sp>
      <p:sp>
        <p:nvSpPr>
          <p:cNvPr id="28" name="TextBox 27"/>
          <p:cNvSpPr txBox="1"/>
          <p:nvPr/>
        </p:nvSpPr>
        <p:spPr>
          <a:xfrm>
            <a:off x="7205472" y="3611880"/>
            <a:ext cx="4480560" cy="256032"/>
          </a:xfrm>
          <a:prstGeom prst="rect">
            <a:avLst/>
          </a:prstGeom>
          <a:noFill/>
        </p:spPr>
        <p:txBody>
          <a:bodyPr wrap="square">
            <a:spAutoFit/>
          </a:bodyPr>
          <a:lstStyle/>
          <a:p>
            <a:pPr algn="l"/>
            <a:r>
              <a:rPr sz="950" b="0" i="0">
                <a:solidFill>
                  <a:srgbClr val="58A6FF"/>
                </a:solidFill>
              </a:rPr>
              <a:t>T+85–105 min  (20 min)</a:t>
            </a:r>
          </a:p>
        </p:txBody>
      </p:sp>
      <p:sp>
        <p:nvSpPr>
          <p:cNvPr id="29" name="TextBox 28"/>
          <p:cNvSpPr txBox="1"/>
          <p:nvPr/>
        </p:nvSpPr>
        <p:spPr>
          <a:xfrm>
            <a:off x="7205472" y="3886200"/>
            <a:ext cx="4480560" cy="502920"/>
          </a:xfrm>
          <a:prstGeom prst="rect">
            <a:avLst/>
          </a:prstGeom>
          <a:noFill/>
        </p:spPr>
        <p:txBody>
          <a:bodyPr wrap="square">
            <a:spAutoFit/>
          </a:bodyPr>
          <a:lstStyle/>
          <a:p>
            <a:pPr algn="l"/>
            <a:r>
              <a:rPr sz="950" b="0" i="0">
                <a:solidFill>
                  <a:srgbClr val="E6EDF3"/>
                </a:solidFill>
              </a:rPr>
              <a:t>Evaluate compliance with regulatory notifications and recovery strategies</a:t>
            </a:r>
          </a:p>
        </p:txBody>
      </p:sp>
      <p:sp>
        <p:nvSpPr>
          <p:cNvPr id="30" name="Rectangle 29"/>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88952" cy="658368"/>
          </a:xfrm>
          <a:prstGeom prst="rect">
            <a:avLst/>
          </a:prstGeom>
          <a:solidFill>
            <a:srgbClr val="1216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371600" y="64008"/>
            <a:ext cx="8229600" cy="365760"/>
          </a:xfrm>
          <a:prstGeom prst="rect">
            <a:avLst/>
          </a:prstGeom>
          <a:noFill/>
        </p:spPr>
        <p:txBody>
          <a:bodyPr wrap="square">
            <a:spAutoFit/>
          </a:bodyPr>
          <a:lstStyle/>
          <a:p>
            <a:pPr algn="l"/>
            <a:r>
              <a:rPr sz="2000" b="1" i="0">
                <a:solidFill>
                  <a:srgbClr val="FFFFFF"/>
                </a:solidFill>
              </a:rPr>
              <a:t>Burst Water Main</a:t>
            </a:r>
          </a:p>
        </p:txBody>
      </p:sp>
      <p:sp>
        <p:nvSpPr>
          <p:cNvPr id="4" name="TextBox 3"/>
          <p:cNvSpPr txBox="1"/>
          <p:nvPr/>
        </p:nvSpPr>
        <p:spPr>
          <a:xfrm>
            <a:off x="1371600" y="420624"/>
            <a:ext cx="7315200" cy="201168"/>
          </a:xfrm>
          <a:prstGeom prst="rect">
            <a:avLst/>
          </a:prstGeom>
          <a:noFill/>
        </p:spPr>
        <p:txBody>
          <a:bodyPr wrap="square">
            <a:spAutoFit/>
          </a:bodyPr>
          <a:lstStyle/>
          <a:p>
            <a:pPr algn="l"/>
            <a:r>
              <a:rPr sz="900" b="0" i="0">
                <a:solidFill>
                  <a:srgbClr val="94A5C8"/>
                </a:solidFill>
              </a:rPr>
              <a:t>Duration: 2h 00min  |    |  2026-06-11</a:t>
            </a:r>
          </a:p>
        </p:txBody>
      </p:sp>
      <p:sp>
        <p:nvSpPr>
          <p:cNvPr id="5" name="Rounded Rectangle 4"/>
          <p:cNvSpPr/>
          <p:nvPr/>
        </p:nvSpPr>
        <p:spPr>
          <a:xfrm>
            <a:off x="9738360" y="128016"/>
            <a:ext cx="2194560" cy="402336"/>
          </a:xfrm>
          <a:prstGeom prst="roundRect">
            <a:avLst>
              <a:gd name="adj" fmla="val 5000000000"/>
            </a:avLst>
          </a:prstGeom>
          <a:solidFill>
            <a:srgbClr val="BE410A"/>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900" b="1">
                <a:solidFill>
                  <a:srgbClr val="FFFFFF"/>
                </a:solidFill>
              </a:rPr>
              <a:t>EXERCISE ONLY</a:t>
            </a:r>
          </a:p>
        </p:txBody>
      </p:sp>
      <p:sp>
        <p:nvSpPr>
          <p:cNvPr id="6" name="Rectangle 5"/>
          <p:cNvSpPr/>
          <p:nvPr/>
        </p:nvSpPr>
        <p:spPr>
          <a:xfrm>
            <a:off x="109728" y="845820"/>
            <a:ext cx="73152" cy="1554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19456" y="1394460"/>
            <a:ext cx="1060704" cy="228600"/>
          </a:xfrm>
          <a:prstGeom prst="rect">
            <a:avLst/>
          </a:prstGeom>
          <a:noFill/>
        </p:spPr>
        <p:txBody>
          <a:bodyPr wrap="square">
            <a:spAutoFit/>
          </a:bodyPr>
          <a:lstStyle/>
          <a:p>
            <a:pPr algn="l"/>
            <a:r>
              <a:rPr sz="900" b="1" i="0">
                <a:solidFill>
                  <a:srgbClr val="1F6FEB"/>
                </a:solidFill>
              </a:rPr>
              <a:t>Phase 1</a:t>
            </a:r>
          </a:p>
        </p:txBody>
      </p:sp>
      <p:sp>
        <p:nvSpPr>
          <p:cNvPr id="8" name="TextBox 7"/>
          <p:cNvSpPr txBox="1"/>
          <p:nvPr/>
        </p:nvSpPr>
        <p:spPr>
          <a:xfrm>
            <a:off x="219456" y="1650492"/>
            <a:ext cx="1060704" cy="201168"/>
          </a:xfrm>
          <a:prstGeom prst="rect">
            <a:avLst/>
          </a:prstGeom>
          <a:noFill/>
        </p:spPr>
        <p:txBody>
          <a:bodyPr wrap="square">
            <a:spAutoFit/>
          </a:bodyPr>
          <a:lstStyle/>
          <a:p>
            <a:pPr algn="l"/>
            <a:r>
              <a:rPr sz="750" b="0" i="0">
                <a:solidFill>
                  <a:srgbClr val="8B949E"/>
                </a:solidFill>
              </a:rPr>
              <a:t>Test CMT activation </a:t>
            </a:r>
          </a:p>
        </p:txBody>
      </p:sp>
      <p:sp>
        <p:nvSpPr>
          <p:cNvPr id="9" name="Rectangle 8"/>
          <p:cNvSpPr/>
          <p:nvPr/>
        </p:nvSpPr>
        <p:spPr>
          <a:xfrm>
            <a:off x="109728" y="2537460"/>
            <a:ext cx="73152" cy="155448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19456" y="3086100"/>
            <a:ext cx="1060704" cy="228600"/>
          </a:xfrm>
          <a:prstGeom prst="rect">
            <a:avLst/>
          </a:prstGeom>
          <a:noFill/>
        </p:spPr>
        <p:txBody>
          <a:bodyPr wrap="square">
            <a:spAutoFit/>
          </a:bodyPr>
          <a:lstStyle/>
          <a:p>
            <a:pPr algn="l"/>
            <a:r>
              <a:rPr sz="900" b="1" i="0">
                <a:solidFill>
                  <a:srgbClr val="E3B341"/>
                </a:solidFill>
              </a:rPr>
              <a:t>Phase 2</a:t>
            </a:r>
          </a:p>
        </p:txBody>
      </p:sp>
      <p:sp>
        <p:nvSpPr>
          <p:cNvPr id="11" name="TextBox 10"/>
          <p:cNvSpPr txBox="1"/>
          <p:nvPr/>
        </p:nvSpPr>
        <p:spPr>
          <a:xfrm>
            <a:off x="219456" y="3342132"/>
            <a:ext cx="1060704" cy="201168"/>
          </a:xfrm>
          <a:prstGeom prst="rect">
            <a:avLst/>
          </a:prstGeom>
          <a:noFill/>
        </p:spPr>
        <p:txBody>
          <a:bodyPr wrap="square">
            <a:spAutoFit/>
          </a:bodyPr>
          <a:lstStyle/>
          <a:p>
            <a:pPr algn="l"/>
            <a:r>
              <a:rPr sz="750" b="0" i="0">
                <a:solidFill>
                  <a:srgbClr val="8B949E"/>
                </a:solidFill>
              </a:rPr>
              <a:t>Validate internal an</a:t>
            </a:r>
          </a:p>
        </p:txBody>
      </p:sp>
      <p:sp>
        <p:nvSpPr>
          <p:cNvPr id="12" name="Rectangle 11"/>
          <p:cNvSpPr/>
          <p:nvPr/>
        </p:nvSpPr>
        <p:spPr>
          <a:xfrm>
            <a:off x="109728" y="4229100"/>
            <a:ext cx="73152" cy="155448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19456" y="4777740"/>
            <a:ext cx="1060704" cy="228600"/>
          </a:xfrm>
          <a:prstGeom prst="rect">
            <a:avLst/>
          </a:prstGeom>
          <a:noFill/>
        </p:spPr>
        <p:txBody>
          <a:bodyPr wrap="square">
            <a:spAutoFit/>
          </a:bodyPr>
          <a:lstStyle/>
          <a:p>
            <a:pPr algn="l"/>
            <a:r>
              <a:rPr sz="900" b="1" i="0">
                <a:solidFill>
                  <a:srgbClr val="3FB950"/>
                </a:solidFill>
              </a:rPr>
              <a:t>Phase 3</a:t>
            </a:r>
          </a:p>
        </p:txBody>
      </p:sp>
      <p:sp>
        <p:nvSpPr>
          <p:cNvPr id="14" name="TextBox 13"/>
          <p:cNvSpPr txBox="1"/>
          <p:nvPr/>
        </p:nvSpPr>
        <p:spPr>
          <a:xfrm>
            <a:off x="219456" y="5033772"/>
            <a:ext cx="1060704" cy="201168"/>
          </a:xfrm>
          <a:prstGeom prst="rect">
            <a:avLst/>
          </a:prstGeom>
          <a:noFill/>
        </p:spPr>
        <p:txBody>
          <a:bodyPr wrap="square">
            <a:spAutoFit/>
          </a:bodyPr>
          <a:lstStyle/>
          <a:p>
            <a:pPr algn="l"/>
            <a:r>
              <a:rPr sz="750" b="0" i="0">
                <a:solidFill>
                  <a:srgbClr val="8B949E"/>
                </a:solidFill>
              </a:rPr>
              <a:t>Assess ability to ma</a:t>
            </a:r>
          </a:p>
        </p:txBody>
      </p:sp>
      <p:pic>
        <p:nvPicPr>
          <p:cNvPr id="15" name="Picture 14" descr="image.png"/>
          <p:cNvPicPr>
            <a:picLocks noChangeAspect="1"/>
          </p:cNvPicPr>
          <p:nvPr/>
        </p:nvPicPr>
        <p:blipFill>
          <a:blip r:embed="rId2"/>
          <a:stretch>
            <a:fillRect/>
          </a:stretch>
        </p:blipFill>
        <p:spPr>
          <a:xfrm>
            <a:off x="1325880" y="777240"/>
            <a:ext cx="10378440" cy="5074920"/>
          </a:xfrm>
          <a:prstGeom prst="rect">
            <a:avLst/>
          </a:prstGeom>
        </p:spPr>
      </p:pic>
      <p:sp>
        <p:nvSpPr>
          <p:cNvPr id="16" name="Oval 15"/>
          <p:cNvSpPr/>
          <p:nvPr/>
        </p:nvSpPr>
        <p:spPr>
          <a:xfrm>
            <a:off x="3191256" y="144018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11</a:t>
            </a:r>
          </a:p>
        </p:txBody>
      </p:sp>
      <p:sp>
        <p:nvSpPr>
          <p:cNvPr id="17" name="Rectangle 16"/>
          <p:cNvSpPr/>
          <p:nvPr/>
        </p:nvSpPr>
        <p:spPr>
          <a:xfrm>
            <a:off x="2724912" y="681228"/>
            <a:ext cx="1298448" cy="621792"/>
          </a:xfrm>
          <a:prstGeom prst="rect">
            <a:avLst/>
          </a:prstGeom>
          <a:solidFill>
            <a:srgbClr val="FFFFFF"/>
          </a:solidFill>
          <a:ln w="1270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2724912" y="681228"/>
            <a:ext cx="1298448" cy="5029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2779776" y="736092"/>
            <a:ext cx="1207008" cy="164592"/>
          </a:xfrm>
          <a:prstGeom prst="rect">
            <a:avLst/>
          </a:prstGeom>
          <a:noFill/>
        </p:spPr>
        <p:txBody>
          <a:bodyPr wrap="square">
            <a:noAutofit/>
          </a:bodyPr>
          <a:lstStyle/>
          <a:p>
            <a:pPr algn="l"/>
            <a:r>
              <a:rPr sz="800" b="0" i="0">
                <a:solidFill>
                  <a:srgbClr val="1F6FEB"/>
                </a:solidFill>
              </a:rPr>
              <a:t>T+0min</a:t>
            </a:r>
          </a:p>
        </p:txBody>
      </p:sp>
      <p:sp>
        <p:nvSpPr>
          <p:cNvPr id="20" name="TextBox 19"/>
          <p:cNvSpPr txBox="1"/>
          <p:nvPr/>
        </p:nvSpPr>
        <p:spPr>
          <a:xfrm>
            <a:off x="2779776" y="900684"/>
            <a:ext cx="1207008" cy="365760"/>
          </a:xfrm>
          <a:prstGeom prst="rect">
            <a:avLst/>
          </a:prstGeom>
          <a:noFill/>
        </p:spPr>
        <p:txBody>
          <a:bodyPr wrap="square">
            <a:noAutofit/>
          </a:bodyPr>
          <a:lstStyle/>
          <a:p>
            <a:pPr algn="l"/>
            <a:r>
              <a:rPr sz="900" b="1" i="0">
                <a:solidFill>
                  <a:srgbClr val="0E121E"/>
                </a:solidFill>
              </a:rPr>
              <a:t>Residents Demand Immediate Act…</a:t>
            </a:r>
          </a:p>
        </p:txBody>
      </p:sp>
      <p:sp>
        <p:nvSpPr>
          <p:cNvPr id="21" name="Oval 20"/>
          <p:cNvSpPr/>
          <p:nvPr/>
        </p:nvSpPr>
        <p:spPr>
          <a:xfrm>
            <a:off x="5266944" y="144018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12</a:t>
            </a:r>
          </a:p>
        </p:txBody>
      </p:sp>
      <p:sp>
        <p:nvSpPr>
          <p:cNvPr id="22" name="Rectangle 21"/>
          <p:cNvSpPr/>
          <p:nvPr/>
        </p:nvSpPr>
        <p:spPr>
          <a:xfrm>
            <a:off x="4800600" y="1943100"/>
            <a:ext cx="1298448" cy="886968"/>
          </a:xfrm>
          <a:prstGeom prst="rect">
            <a:avLst/>
          </a:prstGeom>
          <a:solidFill>
            <a:srgbClr val="FFFFFF"/>
          </a:solidFill>
          <a:ln w="1270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4800600" y="1943100"/>
            <a:ext cx="1298448" cy="5029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4855464" y="1997964"/>
            <a:ext cx="1207008" cy="164592"/>
          </a:xfrm>
          <a:prstGeom prst="rect">
            <a:avLst/>
          </a:prstGeom>
          <a:noFill/>
        </p:spPr>
        <p:txBody>
          <a:bodyPr wrap="square">
            <a:noAutofit/>
          </a:bodyPr>
          <a:lstStyle/>
          <a:p>
            <a:pPr algn="l"/>
            <a:r>
              <a:rPr sz="800" b="0" i="0">
                <a:solidFill>
                  <a:srgbClr val="1F6FEB"/>
                </a:solidFill>
              </a:rPr>
              <a:t>T+0min</a:t>
            </a:r>
          </a:p>
        </p:txBody>
      </p:sp>
      <p:sp>
        <p:nvSpPr>
          <p:cNvPr id="25" name="TextBox 24"/>
          <p:cNvSpPr txBox="1"/>
          <p:nvPr/>
        </p:nvSpPr>
        <p:spPr>
          <a:xfrm>
            <a:off x="4855464" y="2162556"/>
            <a:ext cx="1207008" cy="365760"/>
          </a:xfrm>
          <a:prstGeom prst="rect">
            <a:avLst/>
          </a:prstGeom>
          <a:noFill/>
        </p:spPr>
        <p:txBody>
          <a:bodyPr wrap="square">
            <a:noAutofit/>
          </a:bodyPr>
          <a:lstStyle/>
          <a:p>
            <a:pPr algn="l"/>
            <a:r>
              <a:rPr sz="900" b="1" i="0">
                <a:solidFill>
                  <a:srgbClr val="0E121E"/>
                </a:solidFill>
              </a:rPr>
              <a:t>World Cup Update with Australi…</a:t>
            </a:r>
          </a:p>
        </p:txBody>
      </p:sp>
      <p:sp>
        <p:nvSpPr>
          <p:cNvPr id="26" name="TextBox 25"/>
          <p:cNvSpPr txBox="1"/>
          <p:nvPr/>
        </p:nvSpPr>
        <p:spPr>
          <a:xfrm>
            <a:off x="4855464" y="2546604"/>
            <a:ext cx="1207008" cy="228600"/>
          </a:xfrm>
          <a:prstGeom prst="rect">
            <a:avLst/>
          </a:prstGeom>
          <a:noFill/>
        </p:spPr>
        <p:txBody>
          <a:bodyPr wrap="square">
            <a:noAutofit/>
          </a:bodyPr>
          <a:lstStyle/>
          <a:p>
            <a:pPr algn="l"/>
            <a:r>
              <a:rPr sz="700" b="0" i="0">
                <a:solidFill>
                  <a:srgbClr val="8B949E"/>
                </a:solidFill>
              </a:rPr>
              <a:t>Jubilant crowd of Aussie loving the world cu</a:t>
            </a:r>
          </a:p>
        </p:txBody>
      </p:sp>
      <p:sp>
        <p:nvSpPr>
          <p:cNvPr id="27" name="Oval 26"/>
          <p:cNvSpPr/>
          <p:nvPr/>
        </p:nvSpPr>
        <p:spPr>
          <a:xfrm>
            <a:off x="7351776" y="144018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2</a:t>
            </a:r>
          </a:p>
        </p:txBody>
      </p:sp>
      <p:sp>
        <p:nvSpPr>
          <p:cNvPr id="28" name="Diamond 27"/>
          <p:cNvSpPr/>
          <p:nvPr/>
        </p:nvSpPr>
        <p:spPr>
          <a:xfrm>
            <a:off x="7406640" y="1129284"/>
            <a:ext cx="256032" cy="256032"/>
          </a:xfrm>
          <a:prstGeom prst="diamond">
            <a:avLst/>
          </a:prstGeom>
          <a:solidFill>
            <a:srgbClr val="E06212"/>
          </a:solidFill>
          <a:ln w="12700">
            <a:solidFill>
              <a:srgbClr val="AA440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6885432" y="681228"/>
            <a:ext cx="1298448" cy="621792"/>
          </a:xfrm>
          <a:prstGeom prst="rect">
            <a:avLst/>
          </a:prstGeom>
          <a:solidFill>
            <a:srgbClr val="FFFFFF"/>
          </a:solidFill>
          <a:ln w="1270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6885432" y="681228"/>
            <a:ext cx="1298448" cy="5029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940296" y="736092"/>
            <a:ext cx="1207008" cy="164592"/>
          </a:xfrm>
          <a:prstGeom prst="rect">
            <a:avLst/>
          </a:prstGeom>
          <a:noFill/>
        </p:spPr>
        <p:txBody>
          <a:bodyPr wrap="square">
            <a:noAutofit/>
          </a:bodyPr>
          <a:lstStyle/>
          <a:p>
            <a:pPr algn="l"/>
            <a:r>
              <a:rPr sz="800" b="0" i="0">
                <a:solidFill>
                  <a:srgbClr val="1F6FEB"/>
                </a:solidFill>
              </a:rPr>
              <a:t>T+5min</a:t>
            </a:r>
          </a:p>
        </p:txBody>
      </p:sp>
      <p:sp>
        <p:nvSpPr>
          <p:cNvPr id="32" name="TextBox 31"/>
          <p:cNvSpPr txBox="1"/>
          <p:nvPr/>
        </p:nvSpPr>
        <p:spPr>
          <a:xfrm>
            <a:off x="6940296" y="900684"/>
            <a:ext cx="1207008" cy="365760"/>
          </a:xfrm>
          <a:prstGeom prst="rect">
            <a:avLst/>
          </a:prstGeom>
          <a:noFill/>
        </p:spPr>
        <p:txBody>
          <a:bodyPr wrap="square">
            <a:noAutofit/>
          </a:bodyPr>
          <a:lstStyle/>
          <a:p>
            <a:pPr algn="l"/>
            <a:r>
              <a:rPr sz="900" b="1" i="0">
                <a:solidFill>
                  <a:srgbClr val="0E121E"/>
                </a:solidFill>
              </a:rPr>
              <a:t>Initial Water Main Burst Notif…</a:t>
            </a:r>
          </a:p>
        </p:txBody>
      </p:sp>
      <p:sp>
        <p:nvSpPr>
          <p:cNvPr id="33" name="Oval 32"/>
          <p:cNvSpPr/>
          <p:nvPr/>
        </p:nvSpPr>
        <p:spPr>
          <a:xfrm>
            <a:off x="9427464" y="144018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1</a:t>
            </a:r>
          </a:p>
        </p:txBody>
      </p:sp>
      <p:sp>
        <p:nvSpPr>
          <p:cNvPr id="34" name="Rectangle 33"/>
          <p:cNvSpPr/>
          <p:nvPr/>
        </p:nvSpPr>
        <p:spPr>
          <a:xfrm>
            <a:off x="8961120" y="1943100"/>
            <a:ext cx="1298448" cy="886968"/>
          </a:xfrm>
          <a:prstGeom prst="rect">
            <a:avLst/>
          </a:prstGeom>
          <a:solidFill>
            <a:srgbClr val="FFFFFF"/>
          </a:solidFill>
          <a:ln w="1270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8961120" y="1943100"/>
            <a:ext cx="1298448" cy="5029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015984" y="1997964"/>
            <a:ext cx="1207008" cy="164592"/>
          </a:xfrm>
          <a:prstGeom prst="rect">
            <a:avLst/>
          </a:prstGeom>
          <a:noFill/>
        </p:spPr>
        <p:txBody>
          <a:bodyPr wrap="square">
            <a:noAutofit/>
          </a:bodyPr>
          <a:lstStyle/>
          <a:p>
            <a:pPr algn="l"/>
            <a:r>
              <a:rPr sz="800" b="0" i="0">
                <a:solidFill>
                  <a:srgbClr val="1F6FEB"/>
                </a:solidFill>
              </a:rPr>
              <a:t>T+15min</a:t>
            </a:r>
          </a:p>
        </p:txBody>
      </p:sp>
      <p:sp>
        <p:nvSpPr>
          <p:cNvPr id="37" name="TextBox 36"/>
          <p:cNvSpPr txBox="1"/>
          <p:nvPr/>
        </p:nvSpPr>
        <p:spPr>
          <a:xfrm>
            <a:off x="9015984" y="2162556"/>
            <a:ext cx="1207008" cy="365760"/>
          </a:xfrm>
          <a:prstGeom prst="rect">
            <a:avLst/>
          </a:prstGeom>
          <a:noFill/>
        </p:spPr>
        <p:txBody>
          <a:bodyPr wrap="square">
            <a:noAutofit/>
          </a:bodyPr>
          <a:lstStyle/>
          <a:p>
            <a:pPr algn="l"/>
            <a:r>
              <a:rPr sz="900" b="1" i="0">
                <a:solidFill>
                  <a:srgbClr val="0E121E"/>
                </a:solidFill>
              </a:rPr>
              <a:t>Ambiguous Customer Complaint</a:t>
            </a:r>
          </a:p>
        </p:txBody>
      </p:sp>
      <p:sp>
        <p:nvSpPr>
          <p:cNvPr id="38" name="TextBox 37"/>
          <p:cNvSpPr txBox="1"/>
          <p:nvPr/>
        </p:nvSpPr>
        <p:spPr>
          <a:xfrm>
            <a:off x="9015984" y="2546604"/>
            <a:ext cx="1207008" cy="228600"/>
          </a:xfrm>
          <a:prstGeom prst="rect">
            <a:avLst/>
          </a:prstGeom>
          <a:noFill/>
        </p:spPr>
        <p:txBody>
          <a:bodyPr wrap="square">
            <a:noAutofit/>
          </a:bodyPr>
          <a:lstStyle/>
          <a:p>
            <a:pPr algn="l"/>
            <a:r>
              <a:rPr sz="700" b="0" i="0">
                <a:solidFill>
                  <a:srgbClr val="8B949E"/>
                </a:solidFill>
              </a:rPr>
              <a:t>Customer called about low water pressure in </a:t>
            </a:r>
          </a:p>
        </p:txBody>
      </p:sp>
      <p:sp>
        <p:nvSpPr>
          <p:cNvPr id="39" name="Oval 38"/>
          <p:cNvSpPr/>
          <p:nvPr/>
        </p:nvSpPr>
        <p:spPr>
          <a:xfrm>
            <a:off x="9427464" y="313182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3</a:t>
            </a:r>
          </a:p>
        </p:txBody>
      </p:sp>
      <p:sp>
        <p:nvSpPr>
          <p:cNvPr id="40" name="Rectangle 39"/>
          <p:cNvSpPr/>
          <p:nvPr/>
        </p:nvSpPr>
        <p:spPr>
          <a:xfrm>
            <a:off x="8961120" y="3634740"/>
            <a:ext cx="1298448" cy="886968"/>
          </a:xfrm>
          <a:prstGeom prst="rect">
            <a:avLst/>
          </a:prstGeom>
          <a:solidFill>
            <a:srgbClr val="FFFFFF"/>
          </a:solidFill>
          <a:ln w="12700">
            <a:solidFill>
              <a:srgbClr val="E3B34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Rectangle 40"/>
          <p:cNvSpPr/>
          <p:nvPr/>
        </p:nvSpPr>
        <p:spPr>
          <a:xfrm>
            <a:off x="8961120" y="3634740"/>
            <a:ext cx="1298448" cy="50292"/>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9015984" y="3689604"/>
            <a:ext cx="1207008" cy="164592"/>
          </a:xfrm>
          <a:prstGeom prst="rect">
            <a:avLst/>
          </a:prstGeom>
          <a:noFill/>
        </p:spPr>
        <p:txBody>
          <a:bodyPr wrap="square">
            <a:noAutofit/>
          </a:bodyPr>
          <a:lstStyle/>
          <a:p>
            <a:pPr algn="l"/>
            <a:r>
              <a:rPr sz="800" b="0" i="0">
                <a:solidFill>
                  <a:srgbClr val="E3B341"/>
                </a:solidFill>
              </a:rPr>
              <a:t>T+30min</a:t>
            </a:r>
          </a:p>
        </p:txBody>
      </p:sp>
      <p:sp>
        <p:nvSpPr>
          <p:cNvPr id="43" name="TextBox 42"/>
          <p:cNvSpPr txBox="1"/>
          <p:nvPr/>
        </p:nvSpPr>
        <p:spPr>
          <a:xfrm>
            <a:off x="9015984" y="3854196"/>
            <a:ext cx="1207008" cy="365760"/>
          </a:xfrm>
          <a:prstGeom prst="rect">
            <a:avLst/>
          </a:prstGeom>
          <a:noFill/>
        </p:spPr>
        <p:txBody>
          <a:bodyPr wrap="square">
            <a:noAutofit/>
          </a:bodyPr>
          <a:lstStyle/>
          <a:p>
            <a:pPr algn="l"/>
            <a:r>
              <a:rPr sz="900" b="1" i="0">
                <a:solidFill>
                  <a:srgbClr val="0E121E"/>
                </a:solidFill>
              </a:rPr>
              <a:t>Media Inquiry on Water Supply …</a:t>
            </a:r>
          </a:p>
        </p:txBody>
      </p:sp>
      <p:sp>
        <p:nvSpPr>
          <p:cNvPr id="44" name="TextBox 43"/>
          <p:cNvSpPr txBox="1"/>
          <p:nvPr/>
        </p:nvSpPr>
        <p:spPr>
          <a:xfrm>
            <a:off x="9015984" y="4238244"/>
            <a:ext cx="1207008" cy="228600"/>
          </a:xfrm>
          <a:prstGeom prst="rect">
            <a:avLst/>
          </a:prstGeom>
          <a:noFill/>
        </p:spPr>
        <p:txBody>
          <a:bodyPr wrap="square">
            <a:noAutofit/>
          </a:bodyPr>
          <a:lstStyle/>
          <a:p>
            <a:pPr algn="l"/>
            <a:r>
              <a:rPr sz="700" b="0" i="0">
                <a:solidFill>
                  <a:srgbClr val="8B949E"/>
                </a:solidFill>
              </a:rPr>
              <a:t>Hello, can you confirm reports of a burst wa</a:t>
            </a:r>
          </a:p>
        </p:txBody>
      </p:sp>
      <p:sp>
        <p:nvSpPr>
          <p:cNvPr id="45" name="Oval 44"/>
          <p:cNvSpPr/>
          <p:nvPr/>
        </p:nvSpPr>
        <p:spPr>
          <a:xfrm>
            <a:off x="7351776" y="313182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4</a:t>
            </a:r>
          </a:p>
        </p:txBody>
      </p:sp>
      <p:sp>
        <p:nvSpPr>
          <p:cNvPr id="46" name="Diamond 45"/>
          <p:cNvSpPr/>
          <p:nvPr/>
        </p:nvSpPr>
        <p:spPr>
          <a:xfrm>
            <a:off x="7406640" y="2820924"/>
            <a:ext cx="256032" cy="256032"/>
          </a:xfrm>
          <a:prstGeom prst="diamond">
            <a:avLst/>
          </a:prstGeom>
          <a:solidFill>
            <a:srgbClr val="E06212"/>
          </a:solidFill>
          <a:ln w="12700">
            <a:solidFill>
              <a:srgbClr val="AA440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Rectangle 46"/>
          <p:cNvSpPr/>
          <p:nvPr/>
        </p:nvSpPr>
        <p:spPr>
          <a:xfrm>
            <a:off x="6885432" y="2107692"/>
            <a:ext cx="1298448" cy="886968"/>
          </a:xfrm>
          <a:prstGeom prst="rect">
            <a:avLst/>
          </a:prstGeom>
          <a:solidFill>
            <a:srgbClr val="FFFFFF"/>
          </a:solidFill>
          <a:ln w="12700">
            <a:solidFill>
              <a:srgbClr val="E3B34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Rectangle 47"/>
          <p:cNvSpPr/>
          <p:nvPr/>
        </p:nvSpPr>
        <p:spPr>
          <a:xfrm>
            <a:off x="6885432" y="2107692"/>
            <a:ext cx="1298448" cy="50292"/>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6940296" y="2162556"/>
            <a:ext cx="1207008" cy="164592"/>
          </a:xfrm>
          <a:prstGeom prst="rect">
            <a:avLst/>
          </a:prstGeom>
          <a:noFill/>
        </p:spPr>
        <p:txBody>
          <a:bodyPr wrap="square">
            <a:noAutofit/>
          </a:bodyPr>
          <a:lstStyle/>
          <a:p>
            <a:pPr algn="l"/>
            <a:r>
              <a:rPr sz="800" b="0" i="0">
                <a:solidFill>
                  <a:srgbClr val="E3B341"/>
                </a:solidFill>
              </a:rPr>
              <a:t>T+40min</a:t>
            </a:r>
          </a:p>
        </p:txBody>
      </p:sp>
      <p:sp>
        <p:nvSpPr>
          <p:cNvPr id="50" name="TextBox 49"/>
          <p:cNvSpPr txBox="1"/>
          <p:nvPr/>
        </p:nvSpPr>
        <p:spPr>
          <a:xfrm>
            <a:off x="6940296" y="2327148"/>
            <a:ext cx="1207008" cy="365760"/>
          </a:xfrm>
          <a:prstGeom prst="rect">
            <a:avLst/>
          </a:prstGeom>
          <a:noFill/>
        </p:spPr>
        <p:txBody>
          <a:bodyPr wrap="square">
            <a:noAutofit/>
          </a:bodyPr>
          <a:lstStyle/>
          <a:p>
            <a:pPr algn="l"/>
            <a:r>
              <a:rPr sz="900" b="1" i="0">
                <a:solidFill>
                  <a:srgbClr val="0E121E"/>
                </a:solidFill>
              </a:rPr>
              <a:t>Ambiguous Supplier Update</a:t>
            </a:r>
          </a:p>
        </p:txBody>
      </p:sp>
      <p:sp>
        <p:nvSpPr>
          <p:cNvPr id="51" name="TextBox 50"/>
          <p:cNvSpPr txBox="1"/>
          <p:nvPr/>
        </p:nvSpPr>
        <p:spPr>
          <a:xfrm>
            <a:off x="6940296" y="2711196"/>
            <a:ext cx="1207008" cy="228600"/>
          </a:xfrm>
          <a:prstGeom prst="rect">
            <a:avLst/>
          </a:prstGeom>
          <a:noFill/>
        </p:spPr>
        <p:txBody>
          <a:bodyPr wrap="square">
            <a:noAutofit/>
          </a:bodyPr>
          <a:lstStyle/>
          <a:p>
            <a:pPr algn="l"/>
            <a:r>
              <a:rPr sz="700" b="0" i="0">
                <a:solidFill>
                  <a:srgbClr val="8B949E"/>
                </a:solidFill>
              </a:rPr>
              <a:t>Just spoke with our pipe supplier. Delivery </a:t>
            </a:r>
          </a:p>
        </p:txBody>
      </p:sp>
      <p:sp>
        <p:nvSpPr>
          <p:cNvPr id="52" name="Oval 51"/>
          <p:cNvSpPr/>
          <p:nvPr/>
        </p:nvSpPr>
        <p:spPr>
          <a:xfrm>
            <a:off x="3191256" y="482346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5</a:t>
            </a:r>
          </a:p>
        </p:txBody>
      </p:sp>
      <p:sp>
        <p:nvSpPr>
          <p:cNvPr id="53" name="Diamond 52"/>
          <p:cNvSpPr/>
          <p:nvPr/>
        </p:nvSpPr>
        <p:spPr>
          <a:xfrm>
            <a:off x="3246120" y="4512564"/>
            <a:ext cx="256032" cy="256032"/>
          </a:xfrm>
          <a:prstGeom prst="diamond">
            <a:avLst/>
          </a:prstGeom>
          <a:solidFill>
            <a:srgbClr val="E06212"/>
          </a:solidFill>
          <a:ln w="12700">
            <a:solidFill>
              <a:srgbClr val="AA440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Rectangle 53"/>
          <p:cNvSpPr/>
          <p:nvPr/>
        </p:nvSpPr>
        <p:spPr>
          <a:xfrm>
            <a:off x="2724912" y="3799332"/>
            <a:ext cx="1298448" cy="886968"/>
          </a:xfrm>
          <a:prstGeom prst="rect">
            <a:avLst/>
          </a:prstGeom>
          <a:solidFill>
            <a:srgbClr val="FFFFFF"/>
          </a:solidFill>
          <a:ln w="12700">
            <a:solidFill>
              <a:srgbClr val="3FB9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Rectangle 54"/>
          <p:cNvSpPr/>
          <p:nvPr/>
        </p:nvSpPr>
        <p:spPr>
          <a:xfrm>
            <a:off x="2724912" y="3799332"/>
            <a:ext cx="1298448" cy="50292"/>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2779776" y="3854196"/>
            <a:ext cx="1207008" cy="164592"/>
          </a:xfrm>
          <a:prstGeom prst="rect">
            <a:avLst/>
          </a:prstGeom>
          <a:noFill/>
        </p:spPr>
        <p:txBody>
          <a:bodyPr wrap="square">
            <a:noAutofit/>
          </a:bodyPr>
          <a:lstStyle/>
          <a:p>
            <a:pPr algn="l"/>
            <a:r>
              <a:rPr sz="800" b="0" i="0">
                <a:solidFill>
                  <a:srgbClr val="3FB950"/>
                </a:solidFill>
              </a:rPr>
              <a:t>T+60min</a:t>
            </a:r>
          </a:p>
        </p:txBody>
      </p:sp>
      <p:sp>
        <p:nvSpPr>
          <p:cNvPr id="57" name="TextBox 56"/>
          <p:cNvSpPr txBox="1"/>
          <p:nvPr/>
        </p:nvSpPr>
        <p:spPr>
          <a:xfrm>
            <a:off x="2779776" y="4018788"/>
            <a:ext cx="1207008" cy="365760"/>
          </a:xfrm>
          <a:prstGeom prst="rect">
            <a:avLst/>
          </a:prstGeom>
          <a:noFill/>
        </p:spPr>
        <p:txBody>
          <a:bodyPr wrap="square">
            <a:noAutofit/>
          </a:bodyPr>
          <a:lstStyle/>
          <a:p>
            <a:pPr algn="l"/>
            <a:r>
              <a:rPr sz="900" b="1" i="0">
                <a:solidFill>
                  <a:srgbClr val="0E121E"/>
                </a:solidFill>
              </a:rPr>
              <a:t>Water Supply Impact Escalation</a:t>
            </a:r>
          </a:p>
        </p:txBody>
      </p:sp>
      <p:sp>
        <p:nvSpPr>
          <p:cNvPr id="58" name="TextBox 57"/>
          <p:cNvSpPr txBox="1"/>
          <p:nvPr/>
        </p:nvSpPr>
        <p:spPr>
          <a:xfrm>
            <a:off x="2779776" y="4402836"/>
            <a:ext cx="1207008" cy="228600"/>
          </a:xfrm>
          <a:prstGeom prst="rect">
            <a:avLst/>
          </a:prstGeom>
          <a:noFill/>
        </p:spPr>
        <p:txBody>
          <a:bodyPr wrap="square">
            <a:noAutofit/>
          </a:bodyPr>
          <a:lstStyle/>
          <a:p>
            <a:pPr algn="l"/>
            <a:r>
              <a:rPr sz="700" b="0" i="0">
                <a:solidFill>
                  <a:srgbClr val="8B949E"/>
                </a:solidFill>
              </a:rPr>
              <a:t>Residents in Geelong are facing water shorta</a:t>
            </a:r>
          </a:p>
        </p:txBody>
      </p:sp>
      <p:sp>
        <p:nvSpPr>
          <p:cNvPr id="59" name="Oval 58"/>
          <p:cNvSpPr/>
          <p:nvPr/>
        </p:nvSpPr>
        <p:spPr>
          <a:xfrm>
            <a:off x="5266944" y="482346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6</a:t>
            </a:r>
          </a:p>
        </p:txBody>
      </p:sp>
      <p:sp>
        <p:nvSpPr>
          <p:cNvPr id="60" name="Rectangle 59"/>
          <p:cNvSpPr/>
          <p:nvPr/>
        </p:nvSpPr>
        <p:spPr>
          <a:xfrm>
            <a:off x="4800600" y="5326380"/>
            <a:ext cx="1298448" cy="621792"/>
          </a:xfrm>
          <a:prstGeom prst="rect">
            <a:avLst/>
          </a:prstGeom>
          <a:solidFill>
            <a:srgbClr val="FFFFFF"/>
          </a:solidFill>
          <a:ln w="12700">
            <a:solidFill>
              <a:srgbClr val="3FB9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Rectangle 60"/>
          <p:cNvSpPr/>
          <p:nvPr/>
        </p:nvSpPr>
        <p:spPr>
          <a:xfrm>
            <a:off x="4800600" y="5326380"/>
            <a:ext cx="1298448" cy="50292"/>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TextBox 61"/>
          <p:cNvSpPr txBox="1"/>
          <p:nvPr/>
        </p:nvSpPr>
        <p:spPr>
          <a:xfrm>
            <a:off x="4855464" y="5381244"/>
            <a:ext cx="1207008" cy="164592"/>
          </a:xfrm>
          <a:prstGeom prst="rect">
            <a:avLst/>
          </a:prstGeom>
          <a:noFill/>
        </p:spPr>
        <p:txBody>
          <a:bodyPr wrap="square">
            <a:noAutofit/>
          </a:bodyPr>
          <a:lstStyle/>
          <a:p>
            <a:pPr algn="l"/>
            <a:r>
              <a:rPr sz="800" b="0" i="0">
                <a:solidFill>
                  <a:srgbClr val="3FB950"/>
                </a:solidFill>
              </a:rPr>
              <a:t>T+70min</a:t>
            </a:r>
          </a:p>
        </p:txBody>
      </p:sp>
      <p:sp>
        <p:nvSpPr>
          <p:cNvPr id="63" name="TextBox 62"/>
          <p:cNvSpPr txBox="1"/>
          <p:nvPr/>
        </p:nvSpPr>
        <p:spPr>
          <a:xfrm>
            <a:off x="4855464" y="5545836"/>
            <a:ext cx="1207008" cy="365760"/>
          </a:xfrm>
          <a:prstGeom prst="rect">
            <a:avLst/>
          </a:prstGeom>
          <a:noFill/>
        </p:spPr>
        <p:txBody>
          <a:bodyPr wrap="square">
            <a:noAutofit/>
          </a:bodyPr>
          <a:lstStyle/>
          <a:p>
            <a:pPr algn="l"/>
            <a:r>
              <a:rPr sz="900" b="1" i="0">
                <a:solidFill>
                  <a:srgbClr val="0E121E"/>
                </a:solidFill>
              </a:rPr>
              <a:t>Customer Social Media Outcry</a:t>
            </a:r>
          </a:p>
        </p:txBody>
      </p:sp>
      <p:sp>
        <p:nvSpPr>
          <p:cNvPr id="64" name="Rectangle 63"/>
          <p:cNvSpPr/>
          <p:nvPr/>
        </p:nvSpPr>
        <p:spPr>
          <a:xfrm>
            <a:off x="0" y="6108192"/>
            <a:ext cx="12188952" cy="749808"/>
          </a:xfrm>
          <a:prstGeom prst="rect">
            <a:avLst/>
          </a:prstGeom>
          <a:solidFill>
            <a:srgbClr val="EEF0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Rectangle 64"/>
          <p:cNvSpPr/>
          <p:nvPr/>
        </p:nvSpPr>
        <p:spPr>
          <a:xfrm>
            <a:off x="0" y="6108192"/>
            <a:ext cx="12188952" cy="18288"/>
          </a:xfrm>
          <a:prstGeom prst="rect">
            <a:avLst/>
          </a:prstGeom>
          <a:solidFill>
            <a:srgbClr val="CCCFD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Oval 65"/>
          <p:cNvSpPr/>
          <p:nvPr/>
        </p:nvSpPr>
        <p:spPr>
          <a:xfrm>
            <a:off x="1371600" y="6291072"/>
            <a:ext cx="182880" cy="182880"/>
          </a:xfrm>
          <a:prstGeom prst="ellipse">
            <a:avLst/>
          </a:prstGeom>
          <a:solidFill>
            <a:srgbClr val="E06212"/>
          </a:solidFill>
          <a:ln w="12700">
            <a:solidFill>
              <a:srgbClr val="AA440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TextBox 66"/>
          <p:cNvSpPr txBox="1"/>
          <p:nvPr/>
        </p:nvSpPr>
        <p:spPr>
          <a:xfrm>
            <a:off x="1600200" y="6300216"/>
            <a:ext cx="1645920" cy="182880"/>
          </a:xfrm>
          <a:prstGeom prst="rect">
            <a:avLst/>
          </a:prstGeom>
          <a:noFill/>
        </p:spPr>
        <p:txBody>
          <a:bodyPr wrap="square">
            <a:spAutoFit/>
          </a:bodyPr>
          <a:lstStyle/>
          <a:p>
            <a:pPr algn="l"/>
            <a:r>
              <a:rPr sz="800" b="0" i="0">
                <a:solidFill>
                  <a:srgbClr val="0E121E"/>
                </a:solidFill>
              </a:rPr>
              <a:t>Inject / Situation Update</a:t>
            </a:r>
          </a:p>
        </p:txBody>
      </p:sp>
      <p:sp>
        <p:nvSpPr>
          <p:cNvPr id="68" name="Diamond 67"/>
          <p:cNvSpPr/>
          <p:nvPr/>
        </p:nvSpPr>
        <p:spPr>
          <a:xfrm>
            <a:off x="3337560" y="6291072"/>
            <a:ext cx="182880" cy="182880"/>
          </a:xfrm>
          <a:prstGeom prst="diamond">
            <a:avLst/>
          </a:prstGeom>
          <a:solidFill>
            <a:srgbClr val="E06212"/>
          </a:solidFill>
          <a:ln w="12700">
            <a:solidFill>
              <a:srgbClr val="AA440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9" name="TextBox 68"/>
          <p:cNvSpPr txBox="1"/>
          <p:nvPr/>
        </p:nvSpPr>
        <p:spPr>
          <a:xfrm>
            <a:off x="3593592" y="6300216"/>
            <a:ext cx="1645920" cy="182880"/>
          </a:xfrm>
          <a:prstGeom prst="rect">
            <a:avLst/>
          </a:prstGeom>
          <a:noFill/>
        </p:spPr>
        <p:txBody>
          <a:bodyPr wrap="square">
            <a:spAutoFit/>
          </a:bodyPr>
          <a:lstStyle/>
          <a:p>
            <a:pPr algn="l"/>
            <a:r>
              <a:rPr sz="800" b="0" i="0">
                <a:solidFill>
                  <a:srgbClr val="0E121E"/>
                </a:solidFill>
              </a:rPr>
              <a:t>Decision Point / Escalation</a:t>
            </a:r>
          </a:p>
        </p:txBody>
      </p:sp>
      <p:sp>
        <p:nvSpPr>
          <p:cNvPr id="70" name="TextBox 69"/>
          <p:cNvSpPr txBox="1"/>
          <p:nvPr/>
        </p:nvSpPr>
        <p:spPr>
          <a:xfrm>
            <a:off x="5623560" y="6300216"/>
            <a:ext cx="1005840" cy="182880"/>
          </a:xfrm>
          <a:prstGeom prst="rect">
            <a:avLst/>
          </a:prstGeom>
          <a:noFill/>
        </p:spPr>
        <p:txBody>
          <a:bodyPr wrap="square">
            <a:spAutoFit/>
          </a:bodyPr>
          <a:lstStyle/>
          <a:p>
            <a:pPr algn="l"/>
            <a:r>
              <a:rPr sz="750" b="1" i="0">
                <a:solidFill>
                  <a:srgbClr val="8B949E"/>
                </a:solidFill>
              </a:rPr>
              <a:t>REVIEW FOCUS:</a:t>
            </a:r>
          </a:p>
        </p:txBody>
      </p:sp>
      <p:sp>
        <p:nvSpPr>
          <p:cNvPr id="71" name="Rounded Rectangle 70"/>
          <p:cNvSpPr/>
          <p:nvPr/>
        </p:nvSpPr>
        <p:spPr>
          <a:xfrm>
            <a:off x="6702552" y="6272784"/>
            <a:ext cx="1691640" cy="219456"/>
          </a:xfrm>
          <a:prstGeom prst="roundRect">
            <a:avLst>
              <a:gd name="adj" fmla="val 5000000000"/>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750" b="1">
                <a:solidFill>
                  <a:srgbClr val="FFFFFF"/>
                </a:solidFill>
              </a:rPr>
              <a:t>Test CMT activation an</a:t>
            </a:r>
          </a:p>
        </p:txBody>
      </p:sp>
      <p:sp>
        <p:nvSpPr>
          <p:cNvPr id="72" name="Rounded Rectangle 71"/>
          <p:cNvSpPr/>
          <p:nvPr/>
        </p:nvSpPr>
        <p:spPr>
          <a:xfrm>
            <a:off x="8485632" y="6272784"/>
            <a:ext cx="1691640" cy="219456"/>
          </a:xfrm>
          <a:prstGeom prst="roundRect">
            <a:avLst>
              <a:gd name="adj" fmla="val 5000000000"/>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750" b="1">
                <a:solidFill>
                  <a:srgbClr val="FFFFFF"/>
                </a:solidFill>
              </a:rPr>
              <a:t>Validate internal and </a:t>
            </a:r>
          </a:p>
        </p:txBody>
      </p:sp>
      <p:sp>
        <p:nvSpPr>
          <p:cNvPr id="73" name="Rounded Rectangle 72"/>
          <p:cNvSpPr/>
          <p:nvPr/>
        </p:nvSpPr>
        <p:spPr>
          <a:xfrm>
            <a:off x="10268712" y="6272784"/>
            <a:ext cx="1691640" cy="219456"/>
          </a:xfrm>
          <a:prstGeom prst="roundRect">
            <a:avLst>
              <a:gd name="adj" fmla="val 5000000000"/>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750" b="1">
                <a:solidFill>
                  <a:srgbClr val="FFFFFF"/>
                </a:solidFill>
              </a:rPr>
              <a:t>Assess ability to main</a:t>
            </a:r>
          </a:p>
        </p:txBody>
      </p:sp>
      <p:sp>
        <p:nvSpPr>
          <p:cNvPr id="74" name="TextBox 73"/>
          <p:cNvSpPr txBox="1"/>
          <p:nvPr/>
        </p:nvSpPr>
        <p:spPr>
          <a:xfrm>
            <a:off x="10332720" y="6300216"/>
            <a:ext cx="1737360" cy="182880"/>
          </a:xfrm>
          <a:prstGeom prst="rect">
            <a:avLst/>
          </a:prstGeom>
          <a:noFill/>
        </p:spPr>
        <p:txBody>
          <a:bodyPr wrap="square">
            <a:spAutoFit/>
          </a:bodyPr>
          <a:lstStyle/>
          <a:p>
            <a:pPr algn="r"/>
            <a:r>
              <a:rPr sz="800" b="0" i="0">
                <a:solidFill>
                  <a:srgbClr val="8B949E"/>
                </a:solidFill>
              </a:rPr>
              <a:t>12 injects  |  2026-06-11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3FB950"/>
                </a:solidFill>
              </a:rPr>
              <a:t>EXERCISE ONLY — NOT FOR OPERATIONAL USE</a:t>
            </a:r>
          </a:p>
        </p:txBody>
      </p:sp>
      <p:sp>
        <p:nvSpPr>
          <p:cNvPr id="5" name="Rectangle 4"/>
          <p:cNvSpPr/>
          <p:nvPr/>
        </p:nvSpPr>
        <p:spPr>
          <a:xfrm>
            <a:off x="365760" y="384048"/>
            <a:ext cx="868680" cy="68580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001</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1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T+15 min  |  Initial Response  |  via Microsoft Teams  |  Communications</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Customer Service  →  Crisis Management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Ambiguous Customer Complaint</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Customer called about low water pressure in Grovedale. Any updates? They're quite upset.</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Participants should acknowledge and promise to investigate, then relay information to relevant teams.</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Timely acknowledgment and coordination with Ops.</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Observe CMT's prioritization of customer concerns. Note any gaps in information flow.</a:t>
            </a:r>
          </a:p>
        </p:txBody>
      </p:sp>
      <p:sp>
        <p:nvSpPr>
          <p:cNvPr id="20" name="Rectangle 19"/>
          <p:cNvSpPr/>
          <p:nvPr/>
        </p:nvSpPr>
        <p:spPr>
          <a:xfrm>
            <a:off x="0" y="6675120"/>
            <a:ext cx="12188952" cy="18288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A371F7"/>
                </a:solidFill>
              </a:rPr>
              <a:t>EXERCISE ONLY — NOT FOR OPERATIONAL USE</a:t>
            </a:r>
          </a:p>
        </p:txBody>
      </p:sp>
      <p:sp>
        <p:nvSpPr>
          <p:cNvPr id="5" name="Rectangle 4"/>
          <p:cNvSpPr/>
          <p:nvPr/>
        </p:nvSpPr>
        <p:spPr>
          <a:xfrm>
            <a:off x="365760" y="384048"/>
            <a:ext cx="868680" cy="685800"/>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002</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2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T+5 min  |  Initial Response  |  via Phone Call  |  Escalation</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Operations Manager  →  Crisis Management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Initial Water Main Burst Notification</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We've just received reports of a burst water main affecting supply to the Geelong area. Immediate action is needed.</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Participants should activate the CMT and begin initial situation assessment.</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CMT activation within 10 minutes of notification.</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Ensure CMT's rapid convening. Note any delays in team response.</a:t>
            </a:r>
          </a:p>
        </p:txBody>
      </p:sp>
      <p:sp>
        <p:nvSpPr>
          <p:cNvPr id="20" name="Rectangle 19"/>
          <p:cNvSpPr/>
          <p:nvPr/>
        </p:nvSpPr>
        <p:spPr>
          <a:xfrm>
            <a:off x="0" y="6675120"/>
            <a:ext cx="12188952" cy="182880"/>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3FB950"/>
                </a:solidFill>
              </a:rPr>
              <a:t>EXERCISE ONLY — NOT FOR OPERATIONAL USE</a:t>
            </a:r>
          </a:p>
        </p:txBody>
      </p:sp>
      <p:sp>
        <p:nvSpPr>
          <p:cNvPr id="5" name="Rectangle 4"/>
          <p:cNvSpPr/>
          <p:nvPr/>
        </p:nvSpPr>
        <p:spPr>
          <a:xfrm>
            <a:off x="365760" y="384048"/>
            <a:ext cx="868680" cy="68580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003</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3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T+30 min  |  Communication and Coordination  |  via Email  |  Communications</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Local News Reporter  →  Communications Lead</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Media Inquiry on Water Supply Disruption</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Hello, can you confirm reports of a burst water main affecting service in Geelong? What is Barwon Water doing to address this?</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Draft and send a holding statement, ensuring factual accuracy.</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Response sent within 15 minutes, consistent with golden rules.</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Encourage prompt and accurate media response. Watch for adherence to the 'one voice' rule.</a:t>
            </a:r>
          </a:p>
        </p:txBody>
      </p:sp>
      <p:sp>
        <p:nvSpPr>
          <p:cNvPr id="20" name="Rectangle 19"/>
          <p:cNvSpPr/>
          <p:nvPr/>
        </p:nvSpPr>
        <p:spPr>
          <a:xfrm>
            <a:off x="0" y="6675120"/>
            <a:ext cx="12188952" cy="18288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E3B341"/>
                </a:solidFill>
              </a:rPr>
              <a:t>EXERCISE ONLY — NOT FOR OPERATIONAL USE</a:t>
            </a:r>
          </a:p>
        </p:txBody>
      </p:sp>
      <p:sp>
        <p:nvSpPr>
          <p:cNvPr id="5" name="Rectangle 4"/>
          <p:cNvSpPr/>
          <p:nvPr/>
        </p:nvSpPr>
        <p:spPr>
          <a:xfrm>
            <a:off x="365760" y="384048"/>
            <a:ext cx="868680" cy="68580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004</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4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T+40 min  |  Communication and Coordination  |  via Phone Call  |  Decision Point</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Supplier Liaison  →  Crisis Management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Ambiguous Supplier Update</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Just spoke with our pipe supplier. Delivery of replacement parts might be delayed. Checking alternatives.</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Identify alternative suppliers and update procurement strategy.</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Third-party coordination actions logged and alternatives identified.</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Push participants to consider alternative supply options and document decisions.</a:t>
            </a:r>
          </a:p>
        </p:txBody>
      </p:sp>
      <p:sp>
        <p:nvSpPr>
          <p:cNvPr id="20" name="Rectangle 19"/>
          <p:cNvSpPr/>
          <p:nvPr/>
        </p:nvSpPr>
        <p:spPr>
          <a:xfrm>
            <a:off x="0" y="6675120"/>
            <a:ext cx="12188952" cy="18288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A371F7"/>
                </a:solidFill>
              </a:rPr>
              <a:t>EXERCISE ONLY — NOT FOR OPERATIONAL USE</a:t>
            </a:r>
          </a:p>
        </p:txBody>
      </p:sp>
      <p:sp>
        <p:nvSpPr>
          <p:cNvPr id="5" name="Rectangle 4"/>
          <p:cNvSpPr/>
          <p:nvPr/>
        </p:nvSpPr>
        <p:spPr>
          <a:xfrm>
            <a:off x="365760" y="384048"/>
            <a:ext cx="868680" cy="685800"/>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005</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5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T+60 min  |  Sustained Operations  |  via News Bulletin  |  Escalation</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Local Radio  →  General Public</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Water Supply Impact Escalation</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Residents in Geelong are facing water shortages after a major water main burst. Authorities are working to restore supply.</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Issue a public update and reassure affected communities.</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Timeliness and accuracy of public communication.</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Note participant response to increased public pressure.</a:t>
            </a:r>
          </a:p>
        </p:txBody>
      </p:sp>
      <p:sp>
        <p:nvSpPr>
          <p:cNvPr id="20" name="Rectangle 19"/>
          <p:cNvSpPr/>
          <p:nvPr/>
        </p:nvSpPr>
        <p:spPr>
          <a:xfrm>
            <a:off x="0" y="6675120"/>
            <a:ext cx="12188952" cy="182880"/>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3FB950"/>
                </a:solidFill>
              </a:rPr>
              <a:t>EXERCISE ONLY — NOT FOR OPERATIONAL USE</a:t>
            </a:r>
          </a:p>
        </p:txBody>
      </p:sp>
      <p:sp>
        <p:nvSpPr>
          <p:cNvPr id="5" name="Rectangle 4"/>
          <p:cNvSpPr/>
          <p:nvPr/>
        </p:nvSpPr>
        <p:spPr>
          <a:xfrm>
            <a:off x="365760" y="384048"/>
            <a:ext cx="868680" cy="68580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006</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6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T+70 min  |  Sustained Operations  |  via Social Media Post  |  Communications</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Customer  →  Public</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Customer Social Media Outcry</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Our water's been off for hours in Geelong! When will this be fixed? #BarwonWater #Outage</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Respond to the post with empathy, providing an update and contact info.</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Response time and empathy shown in social media handling.</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Test use of social media monitoring and response capabilities.</a:t>
            </a:r>
          </a:p>
        </p:txBody>
      </p:sp>
      <p:sp>
        <p:nvSpPr>
          <p:cNvPr id="20" name="Rectangle 19"/>
          <p:cNvSpPr/>
          <p:nvPr/>
        </p:nvSpPr>
        <p:spPr>
          <a:xfrm>
            <a:off x="0" y="6675120"/>
            <a:ext cx="12188952" cy="18288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F85149"/>
                </a:solidFill>
              </a:rPr>
              <a:t>EXERCISE ONLY — NOT FOR OPERATIONAL USE</a:t>
            </a:r>
          </a:p>
        </p:txBody>
      </p:sp>
      <p:sp>
        <p:nvSpPr>
          <p:cNvPr id="5" name="Rectangle 4"/>
          <p:cNvSpPr/>
          <p:nvPr/>
        </p:nvSpPr>
        <p:spPr>
          <a:xfrm>
            <a:off x="365760" y="384048"/>
            <a:ext cx="868680" cy="68580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007</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7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T+85 min  |  Regulatory and Recovery Actions  |  via Email  |  Action Required</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Legal Compliance Officer  →  Crisis Management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Regulatory Notification Reminder</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Reminder: Notification to the water authority must be sent within the hour. Please confirm submission.</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Prepare and send regulatory notification with documented evidence.</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Compliance with notification timeframe and documentation.</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Emphasize regulatory deadlines. Encourage precise tracking of notification requirements.</a:t>
            </a:r>
          </a:p>
        </p:txBody>
      </p:sp>
      <p:sp>
        <p:nvSpPr>
          <p:cNvPr id="20" name="Rectangle 19"/>
          <p:cNvSpPr/>
          <p:nvPr/>
        </p:nvSpPr>
        <p:spPr>
          <a:xfrm>
            <a:off x="0" y="6675120"/>
            <a:ext cx="12188952" cy="18288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58A6FF"/>
                </a:solidFill>
              </a:rPr>
              <a:t>EXERCISE ONLY — NOT FOR OPERATIONAL USE</a:t>
            </a:r>
          </a:p>
        </p:txBody>
      </p:sp>
      <p:sp>
        <p:nvSpPr>
          <p:cNvPr id="5" name="Rectangle 4"/>
          <p:cNvSpPr/>
          <p:nvPr/>
        </p:nvSpPr>
        <p:spPr>
          <a:xfrm>
            <a:off x="365760" y="384048"/>
            <a:ext cx="868680" cy="68580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008</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8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T+95 min  |  Regulatory and Recovery Actions  |  via Radio  |  Information</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Weather Alert Service  →  Public</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Unexpected Weather Complication</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Heavy rains expected across Victoria over the next 24 hours, potentially worsening current water disruptions.</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Re-evaluate recovery plans considering weather forecast.</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Proactive adjustment of recovery strategies.</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Watch for CMT's adaptation to evolving conditions.</a:t>
            </a:r>
          </a:p>
        </p:txBody>
      </p:sp>
      <p:sp>
        <p:nvSpPr>
          <p:cNvPr id="20" name="Rectangle 19"/>
          <p:cNvSpPr/>
          <p:nvPr/>
        </p:nvSpPr>
        <p:spPr>
          <a:xfrm>
            <a:off x="0" y="6675120"/>
            <a:ext cx="12188952" cy="18288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E3B341"/>
                </a:solidFill>
              </a:rPr>
              <a:t>EXERCISE ONLY — NOT FOR OPERATIONAL USE</a:t>
            </a:r>
          </a:p>
        </p:txBody>
      </p:sp>
      <p:sp>
        <p:nvSpPr>
          <p:cNvPr id="5" name="Rectangle 4"/>
          <p:cNvSpPr/>
          <p:nvPr/>
        </p:nvSpPr>
        <p:spPr>
          <a:xfrm>
            <a:off x="365760" y="384048"/>
            <a:ext cx="868680" cy="68580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009</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9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T+100 min  |  Regulatory and Recovery Actions  |  via Microsoft Teams  |  Decision Point</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CEO  →  Crisis Management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Executive Inquiry on Recovery Progress</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Quick update needed on recovery efforts and expected timeline. Board meeting in 15 minutes.</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Prepare a brief recovery update with key timelines.</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Clarity and conciseness in briefing back to executives.</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Test management's succinctness and clarity in reporting.</a:t>
            </a:r>
          </a:p>
        </p:txBody>
      </p:sp>
      <p:sp>
        <p:nvSpPr>
          <p:cNvPr id="20" name="Rectangle 19"/>
          <p:cNvSpPr/>
          <p:nvPr/>
        </p:nvSpPr>
        <p:spPr>
          <a:xfrm>
            <a:off x="0" y="6675120"/>
            <a:ext cx="12188952" cy="18288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F85149"/>
                </a:solidFill>
              </a:rPr>
              <a:t>EXERCISE ONLY — NOT FOR OPERATIONAL USE</a:t>
            </a:r>
          </a:p>
        </p:txBody>
      </p:sp>
      <p:sp>
        <p:nvSpPr>
          <p:cNvPr id="5" name="Rectangle 4"/>
          <p:cNvSpPr/>
          <p:nvPr/>
        </p:nvSpPr>
        <p:spPr>
          <a:xfrm>
            <a:off x="365760" y="384048"/>
            <a:ext cx="868680" cy="68580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010</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10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T+105 min  |  Regulatory and Recovery Actions  |  via Internal Memo  |  Action Required</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Crisis Management Team  →  All Staff</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Recovery Plan Activation</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Subject: Recovery Plan Activation
Teams,
We are transitioning to our recovery phase following the water main burst incident. Please follow your team's specific recovery plans and report progress by EOD.</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Activate recovery plans and communicate the transition clearly.</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Effectiveness of recovery activation and internal communication.</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Ensure recovery initiation is clear and structured.</a:t>
            </a:r>
          </a:p>
        </p:txBody>
      </p:sp>
      <p:sp>
        <p:nvSpPr>
          <p:cNvPr id="20" name="Rectangle 19"/>
          <p:cNvSpPr/>
          <p:nvPr/>
        </p:nvSpPr>
        <p:spPr>
          <a:xfrm>
            <a:off x="0" y="6675120"/>
            <a:ext cx="12188952" cy="18288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58A6FF"/>
                </a:solidFill>
              </a:rPr>
              <a:t>EXERCISE ONLY — NOT FOR OPERATIONAL USE</a:t>
            </a:r>
          </a:p>
        </p:txBody>
      </p:sp>
      <p:sp>
        <p:nvSpPr>
          <p:cNvPr id="5" name="Rectangle 4"/>
          <p:cNvSpPr/>
          <p:nvPr/>
        </p:nvSpPr>
        <p:spPr>
          <a:xfrm>
            <a:off x="365760" y="384048"/>
            <a:ext cx="868680" cy="68580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011</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11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T+0 min  |  via News Bulletin  |  Information</a:t>
            </a:r>
          </a:p>
        </p:txBody>
      </p:sp>
      <p:sp>
        <p:nvSpPr>
          <p:cNvPr id="8" name="TextBox 7"/>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Residents Demand Immediate Action</a:t>
            </a:r>
          </a:p>
        </p:txBody>
      </p:sp>
      <p:sp>
        <p:nvSpPr>
          <p:cNvPr id="9" name="Rectangle 8"/>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Attention. We've got a crowd forming outside the headquarters. Residents are demanding updates and asking for bottled water. Security's managing the situation, but we need a plan to address this quickly.</a:t>
            </a:r>
          </a:p>
        </p:txBody>
      </p:sp>
      <p:sp>
        <p:nvSpPr>
          <p:cNvPr id="11" name="Rectangle 10"/>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3" name="TextBox 12"/>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The Crisis Management Team should convene to devise a strategy for addressing the residents' concerns, coordinating with the communications team to provide timely updates and arranging for the distribution of bottled water if necessary.</a:t>
            </a:r>
          </a:p>
        </p:txBody>
      </p:sp>
      <p:sp>
        <p:nvSpPr>
          <p:cNvPr id="14" name="Rectangle 13"/>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6" name="TextBox 15"/>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Assess the team's ability to quickly formulate and communicate a response plan, including effective crowd management and resource allocation to meet residents' needs.</a:t>
            </a:r>
          </a:p>
        </p:txBody>
      </p:sp>
      <p:sp>
        <p:nvSpPr>
          <p:cNvPr id="17" name="Rectangle 16"/>
          <p:cNvSpPr/>
          <p:nvPr/>
        </p:nvSpPr>
        <p:spPr>
          <a:xfrm>
            <a:off x="0" y="6492240"/>
            <a:ext cx="12188952" cy="36576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7200" y="6537960"/>
            <a:ext cx="11247120" cy="274320"/>
          </a:xfrm>
          <a:prstGeom prst="rect">
            <a:avLst/>
          </a:prstGeom>
          <a:noFill/>
        </p:spPr>
        <p:txBody>
          <a:bodyPr wrap="square">
            <a:spAutoFit/>
          </a:bodyPr>
          <a:lstStyle/>
          <a:p>
            <a:pPr algn="ctr"/>
            <a:r>
              <a:rPr sz="800" b="0" i="0">
                <a:solidFill>
                  <a:srgbClr val="8B949E"/>
                </a:solidFill>
              </a:rPr>
              <a:t>EXERCISE ONLY — NOT FOR OPERATIONAL USE</a:t>
            </a:r>
          </a:p>
        </p:txBody>
      </p:sp>
      <p:sp>
        <p:nvSpPr>
          <p:cNvPr id="19" name="Rectangle 18"/>
          <p:cNvSpPr/>
          <p:nvPr/>
        </p:nvSpPr>
        <p:spPr>
          <a:xfrm>
            <a:off x="0" y="6675120"/>
            <a:ext cx="12188952" cy="18288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58A6FF"/>
                </a:solidFill>
              </a:rPr>
              <a:t>EXERCISE ONLY — NOT FOR OPERATIONAL USE</a:t>
            </a:r>
          </a:p>
        </p:txBody>
      </p:sp>
      <p:sp>
        <p:nvSpPr>
          <p:cNvPr id="5" name="Rectangle 4"/>
          <p:cNvSpPr/>
          <p:nvPr/>
        </p:nvSpPr>
        <p:spPr>
          <a:xfrm>
            <a:off x="365760" y="384048"/>
            <a:ext cx="868680" cy="68580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012</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12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T+0 min  |  via News Bulletin  |  Information</a:t>
            </a:r>
          </a:p>
        </p:txBody>
      </p:sp>
      <p:sp>
        <p:nvSpPr>
          <p:cNvPr id="8" name="TextBox 7"/>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World Cup Update with Australia beating Nigera</a:t>
            </a:r>
          </a:p>
        </p:txBody>
      </p:sp>
      <p:sp>
        <p:nvSpPr>
          <p:cNvPr id="9" name="Rectangle 8"/>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57200" y="2560320"/>
            <a:ext cx="6949440" cy="3474720"/>
          </a:xfrm>
          <a:prstGeom prst="rect">
            <a:avLst/>
          </a:prstGeom>
          <a:noFill/>
        </p:spPr>
        <p:txBody>
          <a:bodyPr wrap="square">
            <a:spAutoFit/>
          </a:bodyPr>
          <a:lstStyle/>
          <a:p>
            <a:pPr algn="l"/>
            <a:r>
              <a:rPr sz="1250" b="0" i="0">
                <a:solidFill>
                  <a:srgbClr val="E6EDF3"/>
                </a:solidFill>
              </a:rPr>
              <a:t>Jubilant crowd of Aussie loving the world cup and the win against Nigeria</a:t>
            </a:r>
          </a:p>
        </p:txBody>
      </p:sp>
      <p:sp>
        <p:nvSpPr>
          <p:cNvPr id="11" name="Rectangle 10"/>
          <p:cNvSpPr/>
          <p:nvPr/>
        </p:nvSpPr>
        <p:spPr>
          <a:xfrm>
            <a:off x="0" y="6492240"/>
            <a:ext cx="12188952" cy="36576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7200" y="6537960"/>
            <a:ext cx="11247120" cy="274320"/>
          </a:xfrm>
          <a:prstGeom prst="rect">
            <a:avLst/>
          </a:prstGeom>
          <a:noFill/>
        </p:spPr>
        <p:txBody>
          <a:bodyPr wrap="square">
            <a:spAutoFit/>
          </a:bodyPr>
          <a:lstStyle/>
          <a:p>
            <a:pPr algn="ctr"/>
            <a:r>
              <a:rPr sz="800" b="0" i="0">
                <a:solidFill>
                  <a:srgbClr val="8B949E"/>
                </a:solidFill>
              </a:rPr>
              <a:t>EXERCISE ONLY — NOT FOR OPERATIONAL USE</a:t>
            </a:r>
          </a:p>
        </p:txBody>
      </p:sp>
      <p:sp>
        <p:nvSpPr>
          <p:cNvPr id="13" name="Rectangle 12"/>
          <p:cNvSpPr/>
          <p:nvPr/>
        </p:nvSpPr>
        <p:spPr>
          <a:xfrm>
            <a:off x="0" y="6675120"/>
            <a:ext cx="12188952" cy="18288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9144000" cy="457200"/>
          </a:xfrm>
          <a:prstGeom prst="rect">
            <a:avLst/>
          </a:prstGeom>
          <a:noFill/>
        </p:spPr>
        <p:txBody>
          <a:bodyPr wrap="square">
            <a:spAutoFit/>
          </a:bodyPr>
          <a:lstStyle/>
          <a:p>
            <a:pPr algn="l"/>
            <a:r>
              <a:rPr sz="1000" b="1" i="0">
                <a:solidFill>
                  <a:srgbClr val="58A6FF"/>
                </a:solidFill>
              </a:rPr>
              <a:t>MASTER SCENARIO EVENTS LIST (MSEL)</a:t>
            </a:r>
          </a:p>
        </p:txBody>
      </p:sp>
      <p:sp>
        <p:nvSpPr>
          <p:cNvPr id="4" name="TextBox 3"/>
          <p:cNvSpPr txBox="1"/>
          <p:nvPr/>
        </p:nvSpPr>
        <p:spPr>
          <a:xfrm>
            <a:off x="548640" y="594360"/>
            <a:ext cx="10972800" cy="457200"/>
          </a:xfrm>
          <a:prstGeom prst="rect">
            <a:avLst/>
          </a:prstGeom>
          <a:noFill/>
        </p:spPr>
        <p:txBody>
          <a:bodyPr wrap="square">
            <a:spAutoFit/>
          </a:bodyPr>
          <a:lstStyle/>
          <a:p>
            <a:pPr algn="l"/>
            <a:r>
              <a:rPr sz="1800" b="1" i="0">
                <a:solidFill>
                  <a:srgbClr val="FFFFFF"/>
                </a:solidFill>
              </a:rPr>
              <a:t>Burst Water Main</a:t>
            </a:r>
          </a:p>
        </p:txBody>
      </p:sp>
      <p:sp>
        <p:nvSpPr>
          <p:cNvPr id="5" name="Rectangle 4"/>
          <p:cNvSpPr/>
          <p:nvPr/>
        </p:nvSpPr>
        <p:spPr>
          <a:xfrm>
            <a:off x="365760" y="1097280"/>
            <a:ext cx="11457432" cy="40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6" name="Table 5"/>
          <p:cNvGraphicFramePr>
            <a:graphicFrameLocks noGrp="1"/>
          </p:cNvGraphicFramePr>
          <p:nvPr/>
        </p:nvGraphicFramePr>
        <p:xfrm>
          <a:off x="365760" y="1234440"/>
          <a:ext cx="11795760" cy="3803904"/>
        </p:xfrm>
        <a:graphic>
          <a:graphicData uri="http://schemas.openxmlformats.org/drawingml/2006/table">
            <a:tbl>
              <a:tblPr firstRow="1" bandRow="1">
                <a:tableStyleId>{5C22544A-7EE6-4342-B048-85BDC9FD1C3A}</a:tableStyleId>
              </a:tblPr>
              <a:tblGrid>
                <a:gridCol w="457200"/>
                <a:gridCol w="548640"/>
                <a:gridCol w="1645920"/>
                <a:gridCol w="1097280"/>
                <a:gridCol w="3291840"/>
                <a:gridCol w="4754880"/>
              </a:tblGrid>
              <a:tr h="292608">
                <a:tc>
                  <a:txBody>
                    <a:bodyPr/>
                    <a:lstStyle/>
                    <a:p>
                      <a:pPr algn="ctr"/>
                      <a:r>
                        <a:rPr sz="850" b="1">
                          <a:solidFill>
                            <a:srgbClr val="FFFFFF"/>
                          </a:solidFill>
                        </a:rPr>
                        <a:t>#</a:t>
                      </a:r>
                    </a:p>
                  </a:txBody>
                  <a:tcPr>
                    <a:solidFill>
                      <a:srgbClr val="1F6FEB"/>
                    </a:solidFill>
                  </a:tcPr>
                </a:tc>
                <a:tc>
                  <a:txBody>
                    <a:bodyPr/>
                    <a:lstStyle/>
                    <a:p>
                      <a:pPr algn="ctr"/>
                      <a:r>
                        <a:rPr sz="850" b="1">
                          <a:solidFill>
                            <a:srgbClr val="FFFFFF"/>
                          </a:solidFill>
                        </a:rPr>
                        <a:t>T+</a:t>
                      </a:r>
                    </a:p>
                  </a:txBody>
                  <a:tcPr>
                    <a:solidFill>
                      <a:srgbClr val="1F6FEB"/>
                    </a:solidFill>
                  </a:tcPr>
                </a:tc>
                <a:tc>
                  <a:txBody>
                    <a:bodyPr/>
                    <a:lstStyle/>
                    <a:p>
                      <a:pPr algn="ctr"/>
                      <a:r>
                        <a:rPr sz="850" b="1">
                          <a:solidFill>
                            <a:srgbClr val="FFFFFF"/>
                          </a:solidFill>
                        </a:rPr>
                        <a:t>Phase</a:t>
                      </a:r>
                    </a:p>
                  </a:txBody>
                  <a:tcPr>
                    <a:solidFill>
                      <a:srgbClr val="1F6FEB"/>
                    </a:solidFill>
                  </a:tcPr>
                </a:tc>
                <a:tc>
                  <a:txBody>
                    <a:bodyPr/>
                    <a:lstStyle/>
                    <a:p>
                      <a:pPr algn="ctr"/>
                      <a:r>
                        <a:rPr sz="850" b="1">
                          <a:solidFill>
                            <a:srgbClr val="FFFFFF"/>
                          </a:solidFill>
                        </a:rPr>
                        <a:t>Channel</a:t>
                      </a:r>
                    </a:p>
                  </a:txBody>
                  <a:tcPr>
                    <a:solidFill>
                      <a:srgbClr val="1F6FEB"/>
                    </a:solidFill>
                  </a:tcPr>
                </a:tc>
                <a:tc>
                  <a:txBody>
                    <a:bodyPr/>
                    <a:lstStyle/>
                    <a:p>
                      <a:pPr algn="ctr"/>
                      <a:r>
                        <a:rPr sz="850" b="1">
                          <a:solidFill>
                            <a:srgbClr val="FFFFFF"/>
                          </a:solidFill>
                        </a:rPr>
                        <a:t>Title</a:t>
                      </a:r>
                    </a:p>
                  </a:txBody>
                  <a:tcPr>
                    <a:solidFill>
                      <a:srgbClr val="1F6FEB"/>
                    </a:solidFill>
                  </a:tcPr>
                </a:tc>
                <a:tc>
                  <a:txBody>
                    <a:bodyPr/>
                    <a:lstStyle/>
                    <a:p>
                      <a:pPr algn="ctr"/>
                      <a:r>
                        <a:rPr sz="850" b="1">
                          <a:solidFill>
                            <a:srgbClr val="FFFFFF"/>
                          </a:solidFill>
                        </a:rPr>
                        <a:t>Expected Actions</a:t>
                      </a:r>
                    </a:p>
                  </a:txBody>
                  <a:tcPr>
                    <a:solidFill>
                      <a:srgbClr val="1F6FEB"/>
                    </a:solidFill>
                  </a:tcPr>
                </a:tc>
              </a:tr>
              <a:tr h="292608">
                <a:tc>
                  <a:txBody>
                    <a:bodyPr/>
                    <a:lstStyle/>
                    <a:p>
                      <a:pPr algn="ctr"/>
                      <a:r>
                        <a:rPr sz="800">
                          <a:solidFill>
                            <a:srgbClr val="E6EDF3"/>
                          </a:solidFill>
                        </a:rPr>
                        <a:t>001</a:t>
                      </a:r>
                    </a:p>
                  </a:txBody>
                  <a:tcPr>
                    <a:solidFill>
                      <a:srgbClr val="161B22"/>
                    </a:solidFill>
                  </a:tcPr>
                </a:tc>
                <a:tc>
                  <a:txBody>
                    <a:bodyPr/>
                    <a:lstStyle/>
                    <a:p>
                      <a:pPr algn="ctr"/>
                      <a:r>
                        <a:rPr sz="800">
                          <a:solidFill>
                            <a:srgbClr val="E6EDF3"/>
                          </a:solidFill>
                        </a:rPr>
                        <a:t>+15m</a:t>
                      </a:r>
                    </a:p>
                  </a:txBody>
                  <a:tcPr>
                    <a:solidFill>
                      <a:srgbClr val="161B22"/>
                    </a:solidFill>
                  </a:tcPr>
                </a:tc>
                <a:tc>
                  <a:txBody>
                    <a:bodyPr/>
                    <a:lstStyle/>
                    <a:p>
                      <a:pPr algn="ctr"/>
                      <a:r>
                        <a:rPr sz="800">
                          <a:solidFill>
                            <a:srgbClr val="E6EDF3"/>
                          </a:solidFill>
                        </a:rPr>
                        <a:t>Initial Response</a:t>
                      </a:r>
                    </a:p>
                  </a:txBody>
                  <a:tcPr>
                    <a:solidFill>
                      <a:srgbClr val="161B22"/>
                    </a:solidFill>
                  </a:tcPr>
                </a:tc>
                <a:tc>
                  <a:txBody>
                    <a:bodyPr/>
                    <a:lstStyle/>
                    <a:p>
                      <a:pPr algn="ctr"/>
                      <a:r>
                        <a:rPr sz="800">
                          <a:solidFill>
                            <a:srgbClr val="E6EDF3"/>
                          </a:solidFill>
                        </a:rPr>
                        <a:t>Microsoft Teams</a:t>
                      </a:r>
                    </a:p>
                  </a:txBody>
                  <a:tcPr>
                    <a:solidFill>
                      <a:srgbClr val="161B22"/>
                    </a:solidFill>
                  </a:tcPr>
                </a:tc>
                <a:tc>
                  <a:txBody>
                    <a:bodyPr/>
                    <a:lstStyle/>
                    <a:p>
                      <a:pPr algn="l"/>
                      <a:r>
                        <a:rPr sz="800">
                          <a:solidFill>
                            <a:srgbClr val="E6EDF3"/>
                          </a:solidFill>
                        </a:rPr>
                        <a:t>Ambiguous Customer Complaint</a:t>
                      </a:r>
                    </a:p>
                  </a:txBody>
                  <a:tcPr>
                    <a:solidFill>
                      <a:srgbClr val="161B22"/>
                    </a:solidFill>
                  </a:tcPr>
                </a:tc>
                <a:tc>
                  <a:txBody>
                    <a:bodyPr/>
                    <a:lstStyle/>
                    <a:p>
                      <a:pPr algn="l"/>
                      <a:r>
                        <a:rPr sz="800">
                          <a:solidFill>
                            <a:srgbClr val="E6EDF3"/>
                          </a:solidFill>
                        </a:rPr>
                        <a:t>Participants should acknowledge and promise to investigate, then relay information to relevant teams.</a:t>
                      </a:r>
                    </a:p>
                  </a:txBody>
                  <a:tcPr>
                    <a:solidFill>
                      <a:srgbClr val="161B22"/>
                    </a:solidFill>
                  </a:tcPr>
                </a:tc>
              </a:tr>
              <a:tr h="292608">
                <a:tc>
                  <a:txBody>
                    <a:bodyPr/>
                    <a:lstStyle/>
                    <a:p>
                      <a:pPr algn="ctr"/>
                      <a:r>
                        <a:rPr sz="800">
                          <a:solidFill>
                            <a:srgbClr val="E6EDF3"/>
                          </a:solidFill>
                        </a:rPr>
                        <a:t>002</a:t>
                      </a:r>
                    </a:p>
                  </a:txBody>
                  <a:tcPr>
                    <a:solidFill>
                      <a:srgbClr val="21262E"/>
                    </a:solidFill>
                  </a:tcPr>
                </a:tc>
                <a:tc>
                  <a:txBody>
                    <a:bodyPr/>
                    <a:lstStyle/>
                    <a:p>
                      <a:pPr algn="ctr"/>
                      <a:r>
                        <a:rPr sz="800">
                          <a:solidFill>
                            <a:srgbClr val="E6EDF3"/>
                          </a:solidFill>
                        </a:rPr>
                        <a:t>+5m</a:t>
                      </a:r>
                    </a:p>
                  </a:txBody>
                  <a:tcPr>
                    <a:solidFill>
                      <a:srgbClr val="21262E"/>
                    </a:solidFill>
                  </a:tcPr>
                </a:tc>
                <a:tc>
                  <a:txBody>
                    <a:bodyPr/>
                    <a:lstStyle/>
                    <a:p>
                      <a:pPr algn="ctr"/>
                      <a:r>
                        <a:rPr sz="800">
                          <a:solidFill>
                            <a:srgbClr val="E6EDF3"/>
                          </a:solidFill>
                        </a:rPr>
                        <a:t>Initial Response</a:t>
                      </a:r>
                    </a:p>
                  </a:txBody>
                  <a:tcPr>
                    <a:solidFill>
                      <a:srgbClr val="21262E"/>
                    </a:solidFill>
                  </a:tcPr>
                </a:tc>
                <a:tc>
                  <a:txBody>
                    <a:bodyPr/>
                    <a:lstStyle/>
                    <a:p>
                      <a:pPr algn="ctr"/>
                      <a:r>
                        <a:rPr sz="800">
                          <a:solidFill>
                            <a:srgbClr val="E6EDF3"/>
                          </a:solidFill>
                        </a:rPr>
                        <a:t>Phone Call</a:t>
                      </a:r>
                    </a:p>
                  </a:txBody>
                  <a:tcPr>
                    <a:solidFill>
                      <a:srgbClr val="21262E"/>
                    </a:solidFill>
                  </a:tcPr>
                </a:tc>
                <a:tc>
                  <a:txBody>
                    <a:bodyPr/>
                    <a:lstStyle/>
                    <a:p>
                      <a:pPr algn="l"/>
                      <a:r>
                        <a:rPr sz="800">
                          <a:solidFill>
                            <a:srgbClr val="E6EDF3"/>
                          </a:solidFill>
                        </a:rPr>
                        <a:t>Initial Water Main Burst Notification</a:t>
                      </a:r>
                    </a:p>
                  </a:txBody>
                  <a:tcPr>
                    <a:solidFill>
                      <a:srgbClr val="21262E"/>
                    </a:solidFill>
                  </a:tcPr>
                </a:tc>
                <a:tc>
                  <a:txBody>
                    <a:bodyPr/>
                    <a:lstStyle/>
                    <a:p>
                      <a:pPr algn="l"/>
                      <a:r>
                        <a:rPr sz="800">
                          <a:solidFill>
                            <a:srgbClr val="E6EDF3"/>
                          </a:solidFill>
                        </a:rPr>
                        <a:t>Participants should activate the CMT and begin initial situation assessment.</a:t>
                      </a:r>
                    </a:p>
                  </a:txBody>
                  <a:tcPr>
                    <a:solidFill>
                      <a:srgbClr val="21262E"/>
                    </a:solidFill>
                  </a:tcPr>
                </a:tc>
              </a:tr>
              <a:tr h="292608">
                <a:tc>
                  <a:txBody>
                    <a:bodyPr/>
                    <a:lstStyle/>
                    <a:p>
                      <a:pPr algn="ctr"/>
                      <a:r>
                        <a:rPr sz="800">
                          <a:solidFill>
                            <a:srgbClr val="E6EDF3"/>
                          </a:solidFill>
                        </a:rPr>
                        <a:t>003</a:t>
                      </a:r>
                    </a:p>
                  </a:txBody>
                  <a:tcPr>
                    <a:solidFill>
                      <a:srgbClr val="161B22"/>
                    </a:solidFill>
                  </a:tcPr>
                </a:tc>
                <a:tc>
                  <a:txBody>
                    <a:bodyPr/>
                    <a:lstStyle/>
                    <a:p>
                      <a:pPr algn="ctr"/>
                      <a:r>
                        <a:rPr sz="800">
                          <a:solidFill>
                            <a:srgbClr val="E6EDF3"/>
                          </a:solidFill>
                        </a:rPr>
                        <a:t>+30m</a:t>
                      </a:r>
                    </a:p>
                  </a:txBody>
                  <a:tcPr>
                    <a:solidFill>
                      <a:srgbClr val="161B22"/>
                    </a:solidFill>
                  </a:tcPr>
                </a:tc>
                <a:tc>
                  <a:txBody>
                    <a:bodyPr/>
                    <a:lstStyle/>
                    <a:p>
                      <a:pPr algn="ctr"/>
                      <a:r>
                        <a:rPr sz="800">
                          <a:solidFill>
                            <a:srgbClr val="E6EDF3"/>
                          </a:solidFill>
                        </a:rPr>
                        <a:t>Communication and Coordination</a:t>
                      </a:r>
                    </a:p>
                  </a:txBody>
                  <a:tcPr>
                    <a:solidFill>
                      <a:srgbClr val="161B22"/>
                    </a:solidFill>
                  </a:tcPr>
                </a:tc>
                <a:tc>
                  <a:txBody>
                    <a:bodyPr/>
                    <a:lstStyle/>
                    <a:p>
                      <a:pPr algn="ctr"/>
                      <a:r>
                        <a:rPr sz="800">
                          <a:solidFill>
                            <a:srgbClr val="E6EDF3"/>
                          </a:solidFill>
                        </a:rPr>
                        <a:t>Email</a:t>
                      </a:r>
                    </a:p>
                  </a:txBody>
                  <a:tcPr>
                    <a:solidFill>
                      <a:srgbClr val="161B22"/>
                    </a:solidFill>
                  </a:tcPr>
                </a:tc>
                <a:tc>
                  <a:txBody>
                    <a:bodyPr/>
                    <a:lstStyle/>
                    <a:p>
                      <a:pPr algn="l"/>
                      <a:r>
                        <a:rPr sz="800">
                          <a:solidFill>
                            <a:srgbClr val="E6EDF3"/>
                          </a:solidFill>
                        </a:rPr>
                        <a:t>Media Inquiry on Water Supply Disruption</a:t>
                      </a:r>
                    </a:p>
                  </a:txBody>
                  <a:tcPr>
                    <a:solidFill>
                      <a:srgbClr val="161B22"/>
                    </a:solidFill>
                  </a:tcPr>
                </a:tc>
                <a:tc>
                  <a:txBody>
                    <a:bodyPr/>
                    <a:lstStyle/>
                    <a:p>
                      <a:pPr algn="l"/>
                      <a:r>
                        <a:rPr sz="800">
                          <a:solidFill>
                            <a:srgbClr val="E6EDF3"/>
                          </a:solidFill>
                        </a:rPr>
                        <a:t>Draft and send a holding statement, ensuring factual accuracy.</a:t>
                      </a:r>
                    </a:p>
                  </a:txBody>
                  <a:tcPr>
                    <a:solidFill>
                      <a:srgbClr val="161B22"/>
                    </a:solidFill>
                  </a:tcPr>
                </a:tc>
              </a:tr>
              <a:tr h="292608">
                <a:tc>
                  <a:txBody>
                    <a:bodyPr/>
                    <a:lstStyle/>
                    <a:p>
                      <a:pPr algn="ctr"/>
                      <a:r>
                        <a:rPr sz="800">
                          <a:solidFill>
                            <a:srgbClr val="E6EDF3"/>
                          </a:solidFill>
                        </a:rPr>
                        <a:t>004</a:t>
                      </a:r>
                    </a:p>
                  </a:txBody>
                  <a:tcPr>
                    <a:solidFill>
                      <a:srgbClr val="21262E"/>
                    </a:solidFill>
                  </a:tcPr>
                </a:tc>
                <a:tc>
                  <a:txBody>
                    <a:bodyPr/>
                    <a:lstStyle/>
                    <a:p>
                      <a:pPr algn="ctr"/>
                      <a:r>
                        <a:rPr sz="800">
                          <a:solidFill>
                            <a:srgbClr val="E6EDF3"/>
                          </a:solidFill>
                        </a:rPr>
                        <a:t>+40m</a:t>
                      </a:r>
                    </a:p>
                  </a:txBody>
                  <a:tcPr>
                    <a:solidFill>
                      <a:srgbClr val="21262E"/>
                    </a:solidFill>
                  </a:tcPr>
                </a:tc>
                <a:tc>
                  <a:txBody>
                    <a:bodyPr/>
                    <a:lstStyle/>
                    <a:p>
                      <a:pPr algn="ctr"/>
                      <a:r>
                        <a:rPr sz="800">
                          <a:solidFill>
                            <a:srgbClr val="E6EDF3"/>
                          </a:solidFill>
                        </a:rPr>
                        <a:t>Communication and Coordination</a:t>
                      </a:r>
                    </a:p>
                  </a:txBody>
                  <a:tcPr>
                    <a:solidFill>
                      <a:srgbClr val="21262E"/>
                    </a:solidFill>
                  </a:tcPr>
                </a:tc>
                <a:tc>
                  <a:txBody>
                    <a:bodyPr/>
                    <a:lstStyle/>
                    <a:p>
                      <a:pPr algn="ctr"/>
                      <a:r>
                        <a:rPr sz="800">
                          <a:solidFill>
                            <a:srgbClr val="E6EDF3"/>
                          </a:solidFill>
                        </a:rPr>
                        <a:t>Phone Call</a:t>
                      </a:r>
                    </a:p>
                  </a:txBody>
                  <a:tcPr>
                    <a:solidFill>
                      <a:srgbClr val="21262E"/>
                    </a:solidFill>
                  </a:tcPr>
                </a:tc>
                <a:tc>
                  <a:txBody>
                    <a:bodyPr/>
                    <a:lstStyle/>
                    <a:p>
                      <a:pPr algn="l"/>
                      <a:r>
                        <a:rPr sz="800">
                          <a:solidFill>
                            <a:srgbClr val="E6EDF3"/>
                          </a:solidFill>
                        </a:rPr>
                        <a:t>Ambiguous Supplier Update</a:t>
                      </a:r>
                    </a:p>
                  </a:txBody>
                  <a:tcPr>
                    <a:solidFill>
                      <a:srgbClr val="21262E"/>
                    </a:solidFill>
                  </a:tcPr>
                </a:tc>
                <a:tc>
                  <a:txBody>
                    <a:bodyPr/>
                    <a:lstStyle/>
                    <a:p>
                      <a:pPr algn="l"/>
                      <a:r>
                        <a:rPr sz="800">
                          <a:solidFill>
                            <a:srgbClr val="E6EDF3"/>
                          </a:solidFill>
                        </a:rPr>
                        <a:t>Identify alternative suppliers and update procurement strategy.</a:t>
                      </a:r>
                    </a:p>
                  </a:txBody>
                  <a:tcPr>
                    <a:solidFill>
                      <a:srgbClr val="21262E"/>
                    </a:solidFill>
                  </a:tcPr>
                </a:tc>
              </a:tr>
              <a:tr h="292608">
                <a:tc>
                  <a:txBody>
                    <a:bodyPr/>
                    <a:lstStyle/>
                    <a:p>
                      <a:pPr algn="ctr"/>
                      <a:r>
                        <a:rPr sz="800">
                          <a:solidFill>
                            <a:srgbClr val="E6EDF3"/>
                          </a:solidFill>
                        </a:rPr>
                        <a:t>005</a:t>
                      </a:r>
                    </a:p>
                  </a:txBody>
                  <a:tcPr>
                    <a:solidFill>
                      <a:srgbClr val="161B22"/>
                    </a:solidFill>
                  </a:tcPr>
                </a:tc>
                <a:tc>
                  <a:txBody>
                    <a:bodyPr/>
                    <a:lstStyle/>
                    <a:p>
                      <a:pPr algn="ctr"/>
                      <a:r>
                        <a:rPr sz="800">
                          <a:solidFill>
                            <a:srgbClr val="E6EDF3"/>
                          </a:solidFill>
                        </a:rPr>
                        <a:t>+60m</a:t>
                      </a:r>
                    </a:p>
                  </a:txBody>
                  <a:tcPr>
                    <a:solidFill>
                      <a:srgbClr val="161B22"/>
                    </a:solidFill>
                  </a:tcPr>
                </a:tc>
                <a:tc>
                  <a:txBody>
                    <a:bodyPr/>
                    <a:lstStyle/>
                    <a:p>
                      <a:pPr algn="ctr"/>
                      <a:r>
                        <a:rPr sz="800">
                          <a:solidFill>
                            <a:srgbClr val="E6EDF3"/>
                          </a:solidFill>
                        </a:rPr>
                        <a:t>Sustained Operations</a:t>
                      </a:r>
                    </a:p>
                  </a:txBody>
                  <a:tcPr>
                    <a:solidFill>
                      <a:srgbClr val="161B22"/>
                    </a:solidFill>
                  </a:tcPr>
                </a:tc>
                <a:tc>
                  <a:txBody>
                    <a:bodyPr/>
                    <a:lstStyle/>
                    <a:p>
                      <a:pPr algn="ctr"/>
                      <a:r>
                        <a:rPr sz="800">
                          <a:solidFill>
                            <a:srgbClr val="E6EDF3"/>
                          </a:solidFill>
                        </a:rPr>
                        <a:t>News Bulletin</a:t>
                      </a:r>
                    </a:p>
                  </a:txBody>
                  <a:tcPr>
                    <a:solidFill>
                      <a:srgbClr val="161B22"/>
                    </a:solidFill>
                  </a:tcPr>
                </a:tc>
                <a:tc>
                  <a:txBody>
                    <a:bodyPr/>
                    <a:lstStyle/>
                    <a:p>
                      <a:pPr algn="l"/>
                      <a:r>
                        <a:rPr sz="800">
                          <a:solidFill>
                            <a:srgbClr val="E6EDF3"/>
                          </a:solidFill>
                        </a:rPr>
                        <a:t>Water Supply Impact Escalation</a:t>
                      </a:r>
                    </a:p>
                  </a:txBody>
                  <a:tcPr>
                    <a:solidFill>
                      <a:srgbClr val="161B22"/>
                    </a:solidFill>
                  </a:tcPr>
                </a:tc>
                <a:tc>
                  <a:txBody>
                    <a:bodyPr/>
                    <a:lstStyle/>
                    <a:p>
                      <a:pPr algn="l"/>
                      <a:r>
                        <a:rPr sz="800">
                          <a:solidFill>
                            <a:srgbClr val="E6EDF3"/>
                          </a:solidFill>
                        </a:rPr>
                        <a:t>Issue a public update and reassure affected communities.</a:t>
                      </a:r>
                    </a:p>
                  </a:txBody>
                  <a:tcPr>
                    <a:solidFill>
                      <a:srgbClr val="161B22"/>
                    </a:solidFill>
                  </a:tcPr>
                </a:tc>
              </a:tr>
              <a:tr h="292608">
                <a:tc>
                  <a:txBody>
                    <a:bodyPr/>
                    <a:lstStyle/>
                    <a:p>
                      <a:pPr algn="ctr"/>
                      <a:r>
                        <a:rPr sz="800">
                          <a:solidFill>
                            <a:srgbClr val="E6EDF3"/>
                          </a:solidFill>
                        </a:rPr>
                        <a:t>006</a:t>
                      </a:r>
                    </a:p>
                  </a:txBody>
                  <a:tcPr>
                    <a:solidFill>
                      <a:srgbClr val="21262E"/>
                    </a:solidFill>
                  </a:tcPr>
                </a:tc>
                <a:tc>
                  <a:txBody>
                    <a:bodyPr/>
                    <a:lstStyle/>
                    <a:p>
                      <a:pPr algn="ctr"/>
                      <a:r>
                        <a:rPr sz="800">
                          <a:solidFill>
                            <a:srgbClr val="E6EDF3"/>
                          </a:solidFill>
                        </a:rPr>
                        <a:t>+70m</a:t>
                      </a:r>
                    </a:p>
                  </a:txBody>
                  <a:tcPr>
                    <a:solidFill>
                      <a:srgbClr val="21262E"/>
                    </a:solidFill>
                  </a:tcPr>
                </a:tc>
                <a:tc>
                  <a:txBody>
                    <a:bodyPr/>
                    <a:lstStyle/>
                    <a:p>
                      <a:pPr algn="ctr"/>
                      <a:r>
                        <a:rPr sz="800">
                          <a:solidFill>
                            <a:srgbClr val="E6EDF3"/>
                          </a:solidFill>
                        </a:rPr>
                        <a:t>Sustained Operations</a:t>
                      </a:r>
                    </a:p>
                  </a:txBody>
                  <a:tcPr>
                    <a:solidFill>
                      <a:srgbClr val="21262E"/>
                    </a:solidFill>
                  </a:tcPr>
                </a:tc>
                <a:tc>
                  <a:txBody>
                    <a:bodyPr/>
                    <a:lstStyle/>
                    <a:p>
                      <a:pPr algn="ctr"/>
                      <a:r>
                        <a:rPr sz="800">
                          <a:solidFill>
                            <a:srgbClr val="E6EDF3"/>
                          </a:solidFill>
                        </a:rPr>
                        <a:t>Social Media Post</a:t>
                      </a:r>
                    </a:p>
                  </a:txBody>
                  <a:tcPr>
                    <a:solidFill>
                      <a:srgbClr val="21262E"/>
                    </a:solidFill>
                  </a:tcPr>
                </a:tc>
                <a:tc>
                  <a:txBody>
                    <a:bodyPr/>
                    <a:lstStyle/>
                    <a:p>
                      <a:pPr algn="l"/>
                      <a:r>
                        <a:rPr sz="800">
                          <a:solidFill>
                            <a:srgbClr val="E6EDF3"/>
                          </a:solidFill>
                        </a:rPr>
                        <a:t>Customer Social Media Outcry</a:t>
                      </a:r>
                    </a:p>
                  </a:txBody>
                  <a:tcPr>
                    <a:solidFill>
                      <a:srgbClr val="21262E"/>
                    </a:solidFill>
                  </a:tcPr>
                </a:tc>
                <a:tc>
                  <a:txBody>
                    <a:bodyPr/>
                    <a:lstStyle/>
                    <a:p>
                      <a:pPr algn="l"/>
                      <a:r>
                        <a:rPr sz="800">
                          <a:solidFill>
                            <a:srgbClr val="E6EDF3"/>
                          </a:solidFill>
                        </a:rPr>
                        <a:t>Respond to the post with empathy, providing an update and contact info.</a:t>
                      </a:r>
                    </a:p>
                  </a:txBody>
                  <a:tcPr>
                    <a:solidFill>
                      <a:srgbClr val="21262E"/>
                    </a:solidFill>
                  </a:tcPr>
                </a:tc>
              </a:tr>
              <a:tr h="292608">
                <a:tc>
                  <a:txBody>
                    <a:bodyPr/>
                    <a:lstStyle/>
                    <a:p>
                      <a:pPr algn="ctr"/>
                      <a:r>
                        <a:rPr sz="800">
                          <a:solidFill>
                            <a:srgbClr val="E6EDF3"/>
                          </a:solidFill>
                        </a:rPr>
                        <a:t>007</a:t>
                      </a:r>
                    </a:p>
                  </a:txBody>
                  <a:tcPr>
                    <a:solidFill>
                      <a:srgbClr val="161B22"/>
                    </a:solidFill>
                  </a:tcPr>
                </a:tc>
                <a:tc>
                  <a:txBody>
                    <a:bodyPr/>
                    <a:lstStyle/>
                    <a:p>
                      <a:pPr algn="ctr"/>
                      <a:r>
                        <a:rPr sz="800">
                          <a:solidFill>
                            <a:srgbClr val="E6EDF3"/>
                          </a:solidFill>
                        </a:rPr>
                        <a:t>+85m</a:t>
                      </a:r>
                    </a:p>
                  </a:txBody>
                  <a:tcPr>
                    <a:solidFill>
                      <a:srgbClr val="161B22"/>
                    </a:solidFill>
                  </a:tcPr>
                </a:tc>
                <a:tc>
                  <a:txBody>
                    <a:bodyPr/>
                    <a:lstStyle/>
                    <a:p>
                      <a:pPr algn="ctr"/>
                      <a:r>
                        <a:rPr sz="800">
                          <a:solidFill>
                            <a:srgbClr val="E6EDF3"/>
                          </a:solidFill>
                        </a:rPr>
                        <a:t>Regulatory and Recovery Actions</a:t>
                      </a:r>
                    </a:p>
                  </a:txBody>
                  <a:tcPr>
                    <a:solidFill>
                      <a:srgbClr val="161B22"/>
                    </a:solidFill>
                  </a:tcPr>
                </a:tc>
                <a:tc>
                  <a:txBody>
                    <a:bodyPr/>
                    <a:lstStyle/>
                    <a:p>
                      <a:pPr algn="ctr"/>
                      <a:r>
                        <a:rPr sz="800">
                          <a:solidFill>
                            <a:srgbClr val="E6EDF3"/>
                          </a:solidFill>
                        </a:rPr>
                        <a:t>Email</a:t>
                      </a:r>
                    </a:p>
                  </a:txBody>
                  <a:tcPr>
                    <a:solidFill>
                      <a:srgbClr val="161B22"/>
                    </a:solidFill>
                  </a:tcPr>
                </a:tc>
                <a:tc>
                  <a:txBody>
                    <a:bodyPr/>
                    <a:lstStyle/>
                    <a:p>
                      <a:pPr algn="l"/>
                      <a:r>
                        <a:rPr sz="800">
                          <a:solidFill>
                            <a:srgbClr val="E6EDF3"/>
                          </a:solidFill>
                        </a:rPr>
                        <a:t>Regulatory Notification Reminder</a:t>
                      </a:r>
                    </a:p>
                  </a:txBody>
                  <a:tcPr>
                    <a:solidFill>
                      <a:srgbClr val="161B22"/>
                    </a:solidFill>
                  </a:tcPr>
                </a:tc>
                <a:tc>
                  <a:txBody>
                    <a:bodyPr/>
                    <a:lstStyle/>
                    <a:p>
                      <a:pPr algn="l"/>
                      <a:r>
                        <a:rPr sz="800">
                          <a:solidFill>
                            <a:srgbClr val="E6EDF3"/>
                          </a:solidFill>
                        </a:rPr>
                        <a:t>Prepare and send regulatory notification with documented evidence.</a:t>
                      </a:r>
                    </a:p>
                  </a:txBody>
                  <a:tcPr>
                    <a:solidFill>
                      <a:srgbClr val="161B22"/>
                    </a:solidFill>
                  </a:tcPr>
                </a:tc>
              </a:tr>
              <a:tr h="292608">
                <a:tc>
                  <a:txBody>
                    <a:bodyPr/>
                    <a:lstStyle/>
                    <a:p>
                      <a:pPr algn="ctr"/>
                      <a:r>
                        <a:rPr sz="800">
                          <a:solidFill>
                            <a:srgbClr val="E6EDF3"/>
                          </a:solidFill>
                        </a:rPr>
                        <a:t>008</a:t>
                      </a:r>
                    </a:p>
                  </a:txBody>
                  <a:tcPr>
                    <a:solidFill>
                      <a:srgbClr val="21262E"/>
                    </a:solidFill>
                  </a:tcPr>
                </a:tc>
                <a:tc>
                  <a:txBody>
                    <a:bodyPr/>
                    <a:lstStyle/>
                    <a:p>
                      <a:pPr algn="ctr"/>
                      <a:r>
                        <a:rPr sz="800">
                          <a:solidFill>
                            <a:srgbClr val="E6EDF3"/>
                          </a:solidFill>
                        </a:rPr>
                        <a:t>+95m</a:t>
                      </a:r>
                    </a:p>
                  </a:txBody>
                  <a:tcPr>
                    <a:solidFill>
                      <a:srgbClr val="21262E"/>
                    </a:solidFill>
                  </a:tcPr>
                </a:tc>
                <a:tc>
                  <a:txBody>
                    <a:bodyPr/>
                    <a:lstStyle/>
                    <a:p>
                      <a:pPr algn="ctr"/>
                      <a:r>
                        <a:rPr sz="800">
                          <a:solidFill>
                            <a:srgbClr val="E6EDF3"/>
                          </a:solidFill>
                        </a:rPr>
                        <a:t>Regulatory and Recovery Actions</a:t>
                      </a:r>
                    </a:p>
                  </a:txBody>
                  <a:tcPr>
                    <a:solidFill>
                      <a:srgbClr val="21262E"/>
                    </a:solidFill>
                  </a:tcPr>
                </a:tc>
                <a:tc>
                  <a:txBody>
                    <a:bodyPr/>
                    <a:lstStyle/>
                    <a:p>
                      <a:pPr algn="ctr"/>
                      <a:r>
                        <a:rPr sz="800">
                          <a:solidFill>
                            <a:srgbClr val="E6EDF3"/>
                          </a:solidFill>
                        </a:rPr>
                        <a:t>Radio</a:t>
                      </a:r>
                    </a:p>
                  </a:txBody>
                  <a:tcPr>
                    <a:solidFill>
                      <a:srgbClr val="21262E"/>
                    </a:solidFill>
                  </a:tcPr>
                </a:tc>
                <a:tc>
                  <a:txBody>
                    <a:bodyPr/>
                    <a:lstStyle/>
                    <a:p>
                      <a:pPr algn="l"/>
                      <a:r>
                        <a:rPr sz="800">
                          <a:solidFill>
                            <a:srgbClr val="E6EDF3"/>
                          </a:solidFill>
                        </a:rPr>
                        <a:t>Unexpected Weather Complication</a:t>
                      </a:r>
                    </a:p>
                  </a:txBody>
                  <a:tcPr>
                    <a:solidFill>
                      <a:srgbClr val="21262E"/>
                    </a:solidFill>
                  </a:tcPr>
                </a:tc>
                <a:tc>
                  <a:txBody>
                    <a:bodyPr/>
                    <a:lstStyle/>
                    <a:p>
                      <a:pPr algn="l"/>
                      <a:r>
                        <a:rPr sz="800">
                          <a:solidFill>
                            <a:srgbClr val="E6EDF3"/>
                          </a:solidFill>
                        </a:rPr>
                        <a:t>Re-evaluate recovery plans considering weather forecast.</a:t>
                      </a:r>
                    </a:p>
                  </a:txBody>
                  <a:tcPr>
                    <a:solidFill>
                      <a:srgbClr val="21262E"/>
                    </a:solidFill>
                  </a:tcPr>
                </a:tc>
              </a:tr>
              <a:tr h="292608">
                <a:tc>
                  <a:txBody>
                    <a:bodyPr/>
                    <a:lstStyle/>
                    <a:p>
                      <a:pPr algn="ctr"/>
                      <a:r>
                        <a:rPr sz="800">
                          <a:solidFill>
                            <a:srgbClr val="E6EDF3"/>
                          </a:solidFill>
                        </a:rPr>
                        <a:t>009</a:t>
                      </a:r>
                    </a:p>
                  </a:txBody>
                  <a:tcPr>
                    <a:solidFill>
                      <a:srgbClr val="161B22"/>
                    </a:solidFill>
                  </a:tcPr>
                </a:tc>
                <a:tc>
                  <a:txBody>
                    <a:bodyPr/>
                    <a:lstStyle/>
                    <a:p>
                      <a:pPr algn="ctr"/>
                      <a:r>
                        <a:rPr sz="800">
                          <a:solidFill>
                            <a:srgbClr val="E6EDF3"/>
                          </a:solidFill>
                        </a:rPr>
                        <a:t>+100m</a:t>
                      </a:r>
                    </a:p>
                  </a:txBody>
                  <a:tcPr>
                    <a:solidFill>
                      <a:srgbClr val="161B22"/>
                    </a:solidFill>
                  </a:tcPr>
                </a:tc>
                <a:tc>
                  <a:txBody>
                    <a:bodyPr/>
                    <a:lstStyle/>
                    <a:p>
                      <a:pPr algn="ctr"/>
                      <a:r>
                        <a:rPr sz="800">
                          <a:solidFill>
                            <a:srgbClr val="E6EDF3"/>
                          </a:solidFill>
                        </a:rPr>
                        <a:t>Regulatory and Recovery Actions</a:t>
                      </a:r>
                    </a:p>
                  </a:txBody>
                  <a:tcPr>
                    <a:solidFill>
                      <a:srgbClr val="161B22"/>
                    </a:solidFill>
                  </a:tcPr>
                </a:tc>
                <a:tc>
                  <a:txBody>
                    <a:bodyPr/>
                    <a:lstStyle/>
                    <a:p>
                      <a:pPr algn="ctr"/>
                      <a:r>
                        <a:rPr sz="800">
                          <a:solidFill>
                            <a:srgbClr val="E6EDF3"/>
                          </a:solidFill>
                        </a:rPr>
                        <a:t>Microsoft Teams</a:t>
                      </a:r>
                    </a:p>
                  </a:txBody>
                  <a:tcPr>
                    <a:solidFill>
                      <a:srgbClr val="161B22"/>
                    </a:solidFill>
                  </a:tcPr>
                </a:tc>
                <a:tc>
                  <a:txBody>
                    <a:bodyPr/>
                    <a:lstStyle/>
                    <a:p>
                      <a:pPr algn="l"/>
                      <a:r>
                        <a:rPr sz="800">
                          <a:solidFill>
                            <a:srgbClr val="E6EDF3"/>
                          </a:solidFill>
                        </a:rPr>
                        <a:t>Executive Inquiry on Recovery Progress</a:t>
                      </a:r>
                    </a:p>
                  </a:txBody>
                  <a:tcPr>
                    <a:solidFill>
                      <a:srgbClr val="161B22"/>
                    </a:solidFill>
                  </a:tcPr>
                </a:tc>
                <a:tc>
                  <a:txBody>
                    <a:bodyPr/>
                    <a:lstStyle/>
                    <a:p>
                      <a:pPr algn="l"/>
                      <a:r>
                        <a:rPr sz="800">
                          <a:solidFill>
                            <a:srgbClr val="E6EDF3"/>
                          </a:solidFill>
                        </a:rPr>
                        <a:t>Prepare a brief recovery update with key timelines.</a:t>
                      </a:r>
                    </a:p>
                  </a:txBody>
                  <a:tcPr>
                    <a:solidFill>
                      <a:srgbClr val="161B22"/>
                    </a:solidFill>
                  </a:tcPr>
                </a:tc>
              </a:tr>
              <a:tr h="292608">
                <a:tc>
                  <a:txBody>
                    <a:bodyPr/>
                    <a:lstStyle/>
                    <a:p>
                      <a:pPr algn="ctr"/>
                      <a:r>
                        <a:rPr sz="800">
                          <a:solidFill>
                            <a:srgbClr val="E6EDF3"/>
                          </a:solidFill>
                        </a:rPr>
                        <a:t>010</a:t>
                      </a:r>
                    </a:p>
                  </a:txBody>
                  <a:tcPr>
                    <a:solidFill>
                      <a:srgbClr val="21262E"/>
                    </a:solidFill>
                  </a:tcPr>
                </a:tc>
                <a:tc>
                  <a:txBody>
                    <a:bodyPr/>
                    <a:lstStyle/>
                    <a:p>
                      <a:pPr algn="ctr"/>
                      <a:r>
                        <a:rPr sz="800">
                          <a:solidFill>
                            <a:srgbClr val="E6EDF3"/>
                          </a:solidFill>
                        </a:rPr>
                        <a:t>+105m</a:t>
                      </a:r>
                    </a:p>
                  </a:txBody>
                  <a:tcPr>
                    <a:solidFill>
                      <a:srgbClr val="21262E"/>
                    </a:solidFill>
                  </a:tcPr>
                </a:tc>
                <a:tc>
                  <a:txBody>
                    <a:bodyPr/>
                    <a:lstStyle/>
                    <a:p>
                      <a:pPr algn="ctr"/>
                      <a:r>
                        <a:rPr sz="800">
                          <a:solidFill>
                            <a:srgbClr val="E6EDF3"/>
                          </a:solidFill>
                        </a:rPr>
                        <a:t>Regulatory and Recovery Actions</a:t>
                      </a:r>
                    </a:p>
                  </a:txBody>
                  <a:tcPr>
                    <a:solidFill>
                      <a:srgbClr val="21262E"/>
                    </a:solidFill>
                  </a:tcPr>
                </a:tc>
                <a:tc>
                  <a:txBody>
                    <a:bodyPr/>
                    <a:lstStyle/>
                    <a:p>
                      <a:pPr algn="ctr"/>
                      <a:r>
                        <a:rPr sz="800">
                          <a:solidFill>
                            <a:srgbClr val="E6EDF3"/>
                          </a:solidFill>
                        </a:rPr>
                        <a:t>Internal Memo</a:t>
                      </a:r>
                    </a:p>
                  </a:txBody>
                  <a:tcPr>
                    <a:solidFill>
                      <a:srgbClr val="21262E"/>
                    </a:solidFill>
                  </a:tcPr>
                </a:tc>
                <a:tc>
                  <a:txBody>
                    <a:bodyPr/>
                    <a:lstStyle/>
                    <a:p>
                      <a:pPr algn="l"/>
                      <a:r>
                        <a:rPr sz="800">
                          <a:solidFill>
                            <a:srgbClr val="E6EDF3"/>
                          </a:solidFill>
                        </a:rPr>
                        <a:t>Recovery Plan Activation</a:t>
                      </a:r>
                    </a:p>
                  </a:txBody>
                  <a:tcPr>
                    <a:solidFill>
                      <a:srgbClr val="21262E"/>
                    </a:solidFill>
                  </a:tcPr>
                </a:tc>
                <a:tc>
                  <a:txBody>
                    <a:bodyPr/>
                    <a:lstStyle/>
                    <a:p>
                      <a:pPr algn="l"/>
                      <a:r>
                        <a:rPr sz="800">
                          <a:solidFill>
                            <a:srgbClr val="E6EDF3"/>
                          </a:solidFill>
                        </a:rPr>
                        <a:t>Activate recovery plans and communicate the transition clearly.</a:t>
                      </a:r>
                    </a:p>
                  </a:txBody>
                  <a:tcPr>
                    <a:solidFill>
                      <a:srgbClr val="21262E"/>
                    </a:solidFill>
                  </a:tcPr>
                </a:tc>
              </a:tr>
              <a:tr h="292608">
                <a:tc>
                  <a:txBody>
                    <a:bodyPr/>
                    <a:lstStyle/>
                    <a:p>
                      <a:pPr algn="ctr"/>
                      <a:r>
                        <a:rPr sz="800">
                          <a:solidFill>
                            <a:srgbClr val="E6EDF3"/>
                          </a:solidFill>
                        </a:rPr>
                        <a:t>011</a:t>
                      </a:r>
                    </a:p>
                  </a:txBody>
                  <a:tcPr>
                    <a:solidFill>
                      <a:srgbClr val="161B22"/>
                    </a:solidFill>
                  </a:tcPr>
                </a:tc>
                <a:tc>
                  <a:txBody>
                    <a:bodyPr/>
                    <a:lstStyle/>
                    <a:p>
                      <a:pPr algn="ctr"/>
                      <a:r>
                        <a:rPr sz="800">
                          <a:solidFill>
                            <a:srgbClr val="E6EDF3"/>
                          </a:solidFill>
                        </a:rPr>
                        <a:t>+0m</a:t>
                      </a:r>
                    </a:p>
                  </a:txBody>
                  <a:tcPr>
                    <a:solidFill>
                      <a:srgbClr val="161B22"/>
                    </a:solidFill>
                  </a:tcPr>
                </a:tc>
                <a:tc>
                  <a:txBody>
                    <a:bodyPr/>
                    <a:lstStyle/>
                    <a:p>
                      <a:pPr algn="ctr"/>
                      <a:r>
                        <a:rPr sz="800">
                          <a:solidFill>
                            <a:srgbClr val="E6EDF3"/>
                          </a:solidFill>
                        </a:rPr>
                        <a:t/>
                      </a:r>
                    </a:p>
                  </a:txBody>
                  <a:tcPr>
                    <a:solidFill>
                      <a:srgbClr val="161B22"/>
                    </a:solidFill>
                  </a:tcPr>
                </a:tc>
                <a:tc>
                  <a:txBody>
                    <a:bodyPr/>
                    <a:lstStyle/>
                    <a:p>
                      <a:pPr algn="ctr"/>
                      <a:r>
                        <a:rPr sz="800">
                          <a:solidFill>
                            <a:srgbClr val="E6EDF3"/>
                          </a:solidFill>
                        </a:rPr>
                        <a:t>News Bulletin</a:t>
                      </a:r>
                    </a:p>
                  </a:txBody>
                  <a:tcPr>
                    <a:solidFill>
                      <a:srgbClr val="161B22"/>
                    </a:solidFill>
                  </a:tcPr>
                </a:tc>
                <a:tc>
                  <a:txBody>
                    <a:bodyPr/>
                    <a:lstStyle/>
                    <a:p>
                      <a:pPr algn="l"/>
                      <a:r>
                        <a:rPr sz="800">
                          <a:solidFill>
                            <a:srgbClr val="E6EDF3"/>
                          </a:solidFill>
                        </a:rPr>
                        <a:t>Residents Demand Immediate Action</a:t>
                      </a:r>
                    </a:p>
                  </a:txBody>
                  <a:tcPr>
                    <a:solidFill>
                      <a:srgbClr val="161B22"/>
                    </a:solidFill>
                  </a:tcPr>
                </a:tc>
                <a:tc>
                  <a:txBody>
                    <a:bodyPr/>
                    <a:lstStyle/>
                    <a:p>
                      <a:pPr algn="l"/>
                      <a:r>
                        <a:rPr sz="800">
                          <a:solidFill>
                            <a:srgbClr val="E6EDF3"/>
                          </a:solidFill>
                        </a:rPr>
                        <a:t>The Crisis Management Team should convene to devise a strategy for addressing the residents' concerns, coordinating with</a:t>
                      </a:r>
                    </a:p>
                  </a:txBody>
                  <a:tcPr>
                    <a:solidFill>
                      <a:srgbClr val="161B22"/>
                    </a:solidFill>
                  </a:tcPr>
                </a:tc>
              </a:tr>
              <a:tr h="292608">
                <a:tc>
                  <a:txBody>
                    <a:bodyPr/>
                    <a:lstStyle/>
                    <a:p>
                      <a:pPr algn="ctr"/>
                      <a:r>
                        <a:rPr sz="800">
                          <a:solidFill>
                            <a:srgbClr val="E6EDF3"/>
                          </a:solidFill>
                        </a:rPr>
                        <a:t>012</a:t>
                      </a:r>
                    </a:p>
                  </a:txBody>
                  <a:tcPr>
                    <a:solidFill>
                      <a:srgbClr val="21262E"/>
                    </a:solidFill>
                  </a:tcPr>
                </a:tc>
                <a:tc>
                  <a:txBody>
                    <a:bodyPr/>
                    <a:lstStyle/>
                    <a:p>
                      <a:pPr algn="ctr"/>
                      <a:r>
                        <a:rPr sz="800">
                          <a:solidFill>
                            <a:srgbClr val="E6EDF3"/>
                          </a:solidFill>
                        </a:rPr>
                        <a:t>+0m</a:t>
                      </a:r>
                    </a:p>
                  </a:txBody>
                  <a:tcPr>
                    <a:solidFill>
                      <a:srgbClr val="21262E"/>
                    </a:solidFill>
                  </a:tcPr>
                </a:tc>
                <a:tc>
                  <a:txBody>
                    <a:bodyPr/>
                    <a:lstStyle/>
                    <a:p>
                      <a:pPr algn="ctr"/>
                      <a:r>
                        <a:rPr sz="800">
                          <a:solidFill>
                            <a:srgbClr val="E6EDF3"/>
                          </a:solidFill>
                        </a:rPr>
                        <a:t/>
                      </a:r>
                    </a:p>
                  </a:txBody>
                  <a:tcPr>
                    <a:solidFill>
                      <a:srgbClr val="21262E"/>
                    </a:solidFill>
                  </a:tcPr>
                </a:tc>
                <a:tc>
                  <a:txBody>
                    <a:bodyPr/>
                    <a:lstStyle/>
                    <a:p>
                      <a:pPr algn="ctr"/>
                      <a:r>
                        <a:rPr sz="800">
                          <a:solidFill>
                            <a:srgbClr val="E6EDF3"/>
                          </a:solidFill>
                        </a:rPr>
                        <a:t>News Bulletin</a:t>
                      </a:r>
                    </a:p>
                  </a:txBody>
                  <a:tcPr>
                    <a:solidFill>
                      <a:srgbClr val="21262E"/>
                    </a:solidFill>
                  </a:tcPr>
                </a:tc>
                <a:tc>
                  <a:txBody>
                    <a:bodyPr/>
                    <a:lstStyle/>
                    <a:p>
                      <a:pPr algn="l"/>
                      <a:r>
                        <a:rPr sz="800">
                          <a:solidFill>
                            <a:srgbClr val="E6EDF3"/>
                          </a:solidFill>
                        </a:rPr>
                        <a:t>World Cup Update with Australia beating Nigera</a:t>
                      </a:r>
                    </a:p>
                  </a:txBody>
                  <a:tcPr>
                    <a:solidFill>
                      <a:srgbClr val="21262E"/>
                    </a:solidFill>
                  </a:tcPr>
                </a:tc>
                <a:tc>
                  <a:txBody>
                    <a:bodyPr/>
                    <a:lstStyle/>
                    <a:p>
                      <a:pPr algn="l"/>
                      <a:r>
                        <a:rPr sz="800">
                          <a:solidFill>
                            <a:srgbClr val="E6EDF3"/>
                          </a:solidFill>
                        </a:rPr>
                        <a:t/>
                      </a:r>
                    </a:p>
                  </a:txBody>
                  <a:tcPr>
                    <a:solidFill>
                      <a:srgbClr val="21262E"/>
                    </a:solidFill>
                  </a:tcPr>
                </a:tc>
              </a:tr>
            </a:tbl>
          </a:graphicData>
        </a:graphic>
      </p:graphicFrame>
      <p:sp>
        <p:nvSpPr>
          <p:cNvPr id="7" name="Rectangle 6"/>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