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Lst>
  <p:sldSz cx="12188952"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73152"/>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228600"/>
            <a:ext cx="4572000" cy="365760"/>
          </a:xfrm>
          <a:prstGeom prst="rect">
            <a:avLst/>
          </a:prstGeom>
          <a:noFill/>
        </p:spPr>
        <p:txBody>
          <a:bodyPr wrap="square">
            <a:spAutoFit/>
          </a:bodyPr>
          <a:lstStyle/>
          <a:p>
            <a:pPr algn="l"/>
            <a:r>
              <a:rPr sz="900" b="1" i="0">
                <a:solidFill>
                  <a:srgbClr val="58A6FF"/>
                </a:solidFill>
              </a:rPr>
              <a:t>BC STUDIO</a:t>
            </a:r>
          </a:p>
        </p:txBody>
      </p:sp>
      <p:sp>
        <p:nvSpPr>
          <p:cNvPr id="4" name="Rectangle 3"/>
          <p:cNvSpPr/>
          <p:nvPr/>
        </p:nvSpPr>
        <p:spPr>
          <a:xfrm>
            <a:off x="9601200" y="182880"/>
            <a:ext cx="2194560" cy="411480"/>
          </a:xfrm>
          <a:prstGeom prst="rect">
            <a:avLst/>
          </a:prstGeom>
          <a:solidFill>
            <a:srgbClr val="3D1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601200" y="182880"/>
            <a:ext cx="2194560" cy="411480"/>
          </a:xfrm>
          <a:prstGeom prst="rect">
            <a:avLst/>
          </a:prstGeom>
          <a:noFill/>
        </p:spPr>
        <p:txBody>
          <a:bodyPr wrap="square">
            <a:spAutoFit/>
          </a:bodyPr>
          <a:lstStyle/>
          <a:p>
            <a:pPr algn="ctr"/>
            <a:r>
              <a:rPr sz="650" b="1" i="0">
                <a:solidFill>
                  <a:srgbClr val="E3B341"/>
                </a:solidFill>
              </a:rPr>
              <a:t>EXERCISE ONLY — NOT FOR DISTRIBUTION</a:t>
            </a:r>
          </a:p>
        </p:txBody>
      </p:sp>
      <p:sp>
        <p:nvSpPr>
          <p:cNvPr id="6" name="TextBox 5"/>
          <p:cNvSpPr txBox="1"/>
          <p:nvPr/>
        </p:nvSpPr>
        <p:spPr>
          <a:xfrm>
            <a:off x="640080" y="1645920"/>
            <a:ext cx="10881360" cy="2011680"/>
          </a:xfrm>
          <a:prstGeom prst="rect">
            <a:avLst/>
          </a:prstGeom>
          <a:noFill/>
        </p:spPr>
        <p:txBody>
          <a:bodyPr wrap="square">
            <a:spAutoFit/>
          </a:bodyPr>
          <a:lstStyle/>
          <a:p>
            <a:pPr algn="l"/>
            <a:r>
              <a:rPr sz="4200" b="1" i="0">
                <a:solidFill>
                  <a:srgbClr val="FFFFFF"/>
                </a:solidFill>
              </a:rPr>
              <a:t>Global Pandemic</a:t>
            </a:r>
          </a:p>
        </p:txBody>
      </p:sp>
      <p:sp>
        <p:nvSpPr>
          <p:cNvPr id="7" name="Rectangle 6"/>
          <p:cNvSpPr/>
          <p:nvPr/>
        </p:nvSpPr>
        <p:spPr>
          <a:xfrm>
            <a:off x="640080" y="3749039"/>
            <a:ext cx="2926080" cy="457200"/>
          </a:xfrm>
          <a:prstGeom prst="rect">
            <a:avLst/>
          </a:prstGeom>
          <a:solidFill>
            <a:srgbClr val="0D28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640080" y="3749039"/>
            <a:ext cx="2926080" cy="457200"/>
          </a:xfrm>
          <a:prstGeom prst="rect">
            <a:avLst/>
          </a:prstGeom>
          <a:noFill/>
        </p:spPr>
        <p:txBody>
          <a:bodyPr wrap="square">
            <a:spAutoFit/>
          </a:bodyPr>
          <a:lstStyle/>
          <a:p>
            <a:pPr algn="ctr"/>
            <a:r>
              <a:rPr sz="1100" b="1" i="0">
                <a:solidFill>
                  <a:srgbClr val="58A6FF"/>
                </a:solidFill>
              </a:rPr>
              <a:t>WORKFORCE DISRUPTION</a:t>
            </a:r>
          </a:p>
        </p:txBody>
      </p:sp>
      <p:sp>
        <p:nvSpPr>
          <p:cNvPr id="9" name="TextBox 8"/>
          <p:cNvSpPr txBox="1"/>
          <p:nvPr/>
        </p:nvSpPr>
        <p:spPr>
          <a:xfrm>
            <a:off x="640080" y="4343400"/>
            <a:ext cx="10058400" cy="457200"/>
          </a:xfrm>
          <a:prstGeom prst="rect">
            <a:avLst/>
          </a:prstGeom>
          <a:noFill/>
        </p:spPr>
        <p:txBody>
          <a:bodyPr wrap="square">
            <a:spAutoFit/>
          </a:bodyPr>
          <a:lstStyle/>
          <a:p>
            <a:pPr algn="l"/>
            <a:r>
              <a:rPr sz="1300" b="0" i="0">
                <a:solidFill>
                  <a:srgbClr val="8B949E"/>
                </a:solidFill>
              </a:rPr>
              <a:t>Tabletop  |  Tabletop  |  180 minutes  |  2026-06-12</a:t>
            </a:r>
          </a:p>
        </p:txBody>
      </p:sp>
      <p:sp>
        <p:nvSpPr>
          <p:cNvPr id="10" name="Rectangle 9"/>
          <p:cNvSpPr/>
          <p:nvPr/>
        </p:nvSpPr>
        <p:spPr>
          <a:xfrm>
            <a:off x="0" y="6675120"/>
            <a:ext cx="12188952" cy="1828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F851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F85149"/>
                </a:solidFill>
              </a:rPr>
              <a:t>EXERCISE ONLY — NOT FOR OPERATIONAL USE</a:t>
            </a:r>
          </a:p>
        </p:txBody>
      </p:sp>
      <p:sp>
        <p:nvSpPr>
          <p:cNvPr id="5" name="Rectangle 4"/>
          <p:cNvSpPr/>
          <p:nvPr/>
        </p:nvSpPr>
        <p:spPr>
          <a:xfrm>
            <a:off x="365760" y="384048"/>
            <a:ext cx="868680" cy="685800"/>
          </a:xfrm>
          <a:prstGeom prst="rect">
            <a:avLst/>
          </a:prstGeom>
          <a:solidFill>
            <a:srgbClr val="F851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FFFFFF"/>
                </a:solidFill>
              </a:rPr>
              <a:t>INJ
005</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5 of 11</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T+80 min  |  Operational Continuity  |  via Internal Memo  |  Action Required</a:t>
            </a:r>
          </a:p>
        </p:txBody>
      </p:sp>
      <p:sp>
        <p:nvSpPr>
          <p:cNvPr id="8" name="TextBox 7"/>
          <p:cNvSpPr txBox="1"/>
          <p:nvPr/>
        </p:nvSpPr>
        <p:spPr>
          <a:xfrm>
            <a:off x="1371600" y="777240"/>
            <a:ext cx="9144000" cy="347472"/>
          </a:xfrm>
          <a:prstGeom prst="rect">
            <a:avLst/>
          </a:prstGeom>
          <a:noFill/>
        </p:spPr>
        <p:txBody>
          <a:bodyPr wrap="square">
            <a:spAutoFit/>
          </a:bodyPr>
          <a:lstStyle/>
          <a:p>
            <a:pPr algn="l"/>
            <a:r>
              <a:rPr sz="1100" b="1" i="0">
                <a:solidFill>
                  <a:srgbClr val="58A6FF"/>
                </a:solidFill>
              </a:rPr>
              <a:t>Operations Lead  →  Crisis Management Team</a:t>
            </a:r>
          </a:p>
        </p:txBody>
      </p:sp>
      <p:sp>
        <p:nvSpPr>
          <p:cNvPr id="9" name="TextBox 8"/>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Operational Capacity Update</a:t>
            </a:r>
          </a:p>
        </p:txBody>
      </p:sp>
      <p:sp>
        <p:nvSpPr>
          <p:cNvPr id="10" name="Rectangle 9"/>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Subject: Current Operational Capacity
Despite workforce shortages, water supply is stable. Wastewater management is under strain, with potential service impacts if staff shortages persist. Urgent review of continuity plans needed.
Regards,
Operations Lead</a:t>
            </a:r>
          </a:p>
        </p:txBody>
      </p:sp>
      <p:sp>
        <p:nvSpPr>
          <p:cNvPr id="12" name="Rectangle 11"/>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4" name="TextBox 13"/>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Assess and adjust continuity plans for wastewater management.</a:t>
            </a:r>
          </a:p>
        </p:txBody>
      </p:sp>
      <p:sp>
        <p:nvSpPr>
          <p:cNvPr id="15" name="Rectangle 14"/>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7" name="TextBox 16"/>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Continuity adjustments made to address service strains.</a:t>
            </a:r>
          </a:p>
        </p:txBody>
      </p:sp>
      <p:sp>
        <p:nvSpPr>
          <p:cNvPr id="18" name="Rectangle 17"/>
          <p:cNvSpPr/>
          <p:nvPr/>
        </p:nvSpPr>
        <p:spPr>
          <a:xfrm>
            <a:off x="0" y="5943600"/>
            <a:ext cx="12188952" cy="73152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5989320"/>
            <a:ext cx="11247120" cy="594360"/>
          </a:xfrm>
          <a:prstGeom prst="rect">
            <a:avLst/>
          </a:prstGeom>
          <a:noFill/>
        </p:spPr>
        <p:txBody>
          <a:bodyPr wrap="square">
            <a:spAutoFit/>
          </a:bodyPr>
          <a:lstStyle/>
          <a:p>
            <a:pPr algn="l"/>
            <a:r>
              <a:rPr sz="850" b="0" i="1">
                <a:solidFill>
                  <a:srgbClr val="8B949E"/>
                </a:solidFill>
              </a:rPr>
              <a:t>FACILITATOR NOTE: Facilitator to probe on contingency plans for wastewater management.</a:t>
            </a:r>
          </a:p>
        </p:txBody>
      </p:sp>
      <p:sp>
        <p:nvSpPr>
          <p:cNvPr id="20" name="Rectangle 19"/>
          <p:cNvSpPr/>
          <p:nvPr/>
        </p:nvSpPr>
        <p:spPr>
          <a:xfrm>
            <a:off x="0" y="6675120"/>
            <a:ext cx="12188952" cy="182880"/>
          </a:xfrm>
          <a:prstGeom prst="rect">
            <a:avLst/>
          </a:prstGeom>
          <a:solidFill>
            <a:srgbClr val="F851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58A6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58A6FF"/>
                </a:solidFill>
              </a:rPr>
              <a:t>EXERCISE ONLY — NOT FOR OPERATIONAL USE</a:t>
            </a:r>
          </a:p>
        </p:txBody>
      </p:sp>
      <p:sp>
        <p:nvSpPr>
          <p:cNvPr id="5" name="Rectangle 4"/>
          <p:cNvSpPr/>
          <p:nvPr/>
        </p:nvSpPr>
        <p:spPr>
          <a:xfrm>
            <a:off x="365760" y="384048"/>
            <a:ext cx="868680" cy="685800"/>
          </a:xfrm>
          <a:prstGeom prst="rect">
            <a:avLst/>
          </a:prstGeom>
          <a:solidFill>
            <a:srgbClr val="58A6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000000"/>
                </a:solidFill>
              </a:rPr>
              <a:t>INJ
006</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6 of 11</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T+95 min  |  Operational Continuity  |  via SMS  |  Information</a:t>
            </a:r>
          </a:p>
        </p:txBody>
      </p:sp>
      <p:sp>
        <p:nvSpPr>
          <p:cNvPr id="8" name="TextBox 7"/>
          <p:cNvSpPr txBox="1"/>
          <p:nvPr/>
        </p:nvSpPr>
        <p:spPr>
          <a:xfrm>
            <a:off x="1371600" y="777240"/>
            <a:ext cx="9144000" cy="347472"/>
          </a:xfrm>
          <a:prstGeom prst="rect">
            <a:avLst/>
          </a:prstGeom>
          <a:noFill/>
        </p:spPr>
        <p:txBody>
          <a:bodyPr wrap="square">
            <a:spAutoFit/>
          </a:bodyPr>
          <a:lstStyle/>
          <a:p>
            <a:pPr algn="l"/>
            <a:r>
              <a:rPr sz="1100" b="1" i="0">
                <a:solidFill>
                  <a:srgbClr val="58A6FF"/>
                </a:solidFill>
              </a:rPr>
              <a:t>Staff Member  →  HR Department</a:t>
            </a:r>
          </a:p>
        </p:txBody>
      </p:sp>
      <p:sp>
        <p:nvSpPr>
          <p:cNvPr id="9" name="TextBox 8"/>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Ambiguous Staff Availability</a:t>
            </a:r>
          </a:p>
        </p:txBody>
      </p:sp>
      <p:sp>
        <p:nvSpPr>
          <p:cNvPr id="10" name="Rectangle 9"/>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Unsure if I can work tomorrow. Quarantine rules unclear.</a:t>
            </a:r>
          </a:p>
        </p:txBody>
      </p:sp>
      <p:sp>
        <p:nvSpPr>
          <p:cNvPr id="12" name="Rectangle 11"/>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4" name="TextBox 13"/>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Clarify quarantine rules and communicate to staff.</a:t>
            </a:r>
          </a:p>
        </p:txBody>
      </p:sp>
      <p:sp>
        <p:nvSpPr>
          <p:cNvPr id="15" name="Rectangle 14"/>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7" name="TextBox 16"/>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Clear communication to staff on availability and policy.</a:t>
            </a:r>
          </a:p>
        </p:txBody>
      </p:sp>
      <p:sp>
        <p:nvSpPr>
          <p:cNvPr id="18" name="Rectangle 17"/>
          <p:cNvSpPr/>
          <p:nvPr/>
        </p:nvSpPr>
        <p:spPr>
          <a:xfrm>
            <a:off x="0" y="5943600"/>
            <a:ext cx="12188952" cy="73152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5989320"/>
            <a:ext cx="11247120" cy="594360"/>
          </a:xfrm>
          <a:prstGeom prst="rect">
            <a:avLst/>
          </a:prstGeom>
          <a:noFill/>
        </p:spPr>
        <p:txBody>
          <a:bodyPr wrap="square">
            <a:spAutoFit/>
          </a:bodyPr>
          <a:lstStyle/>
          <a:p>
            <a:pPr algn="l"/>
            <a:r>
              <a:rPr sz="850" b="0" i="1">
                <a:solidFill>
                  <a:srgbClr val="8B949E"/>
                </a:solidFill>
              </a:rPr>
              <a:t>FACILITATOR NOTE: Introduce ambiguity regarding staff availability and policy clarity.</a:t>
            </a:r>
          </a:p>
        </p:txBody>
      </p:sp>
      <p:sp>
        <p:nvSpPr>
          <p:cNvPr id="20" name="Rectangle 19"/>
          <p:cNvSpPr/>
          <p:nvPr/>
        </p:nvSpPr>
        <p:spPr>
          <a:xfrm>
            <a:off x="0" y="6675120"/>
            <a:ext cx="12188952" cy="182880"/>
          </a:xfrm>
          <a:prstGeom prst="rect">
            <a:avLst/>
          </a:prstGeom>
          <a:solidFill>
            <a:srgbClr val="58A6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3FB950"/>
                </a:solidFill>
              </a:rPr>
              <a:t>EXERCISE ONLY — NOT FOR OPERATIONAL USE</a:t>
            </a:r>
          </a:p>
        </p:txBody>
      </p:sp>
      <p:sp>
        <p:nvSpPr>
          <p:cNvPr id="5" name="Rectangle 4"/>
          <p:cNvSpPr/>
          <p:nvPr/>
        </p:nvSpPr>
        <p:spPr>
          <a:xfrm>
            <a:off x="365760" y="384048"/>
            <a:ext cx="868680" cy="685800"/>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FFFFFF"/>
                </a:solidFill>
              </a:rPr>
              <a:t>INJ
007</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7 of 11</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T+105 min  |  Operational Continuity  |  via Radio  |  Communications</a:t>
            </a:r>
          </a:p>
        </p:txBody>
      </p:sp>
      <p:sp>
        <p:nvSpPr>
          <p:cNvPr id="8" name="TextBox 7"/>
          <p:cNvSpPr txBox="1"/>
          <p:nvPr/>
        </p:nvSpPr>
        <p:spPr>
          <a:xfrm>
            <a:off x="1371600" y="777240"/>
            <a:ext cx="9144000" cy="347472"/>
          </a:xfrm>
          <a:prstGeom prst="rect">
            <a:avLst/>
          </a:prstGeom>
          <a:noFill/>
        </p:spPr>
        <p:txBody>
          <a:bodyPr wrap="square">
            <a:spAutoFit/>
          </a:bodyPr>
          <a:lstStyle/>
          <a:p>
            <a:pPr algn="l"/>
            <a:r>
              <a:rPr sz="1100" b="1" i="0">
                <a:solidFill>
                  <a:srgbClr val="58A6FF"/>
                </a:solidFill>
              </a:rPr>
              <a:t>Local Radio Station  →  Public</a:t>
            </a:r>
          </a:p>
        </p:txBody>
      </p:sp>
      <p:sp>
        <p:nvSpPr>
          <p:cNvPr id="9" name="TextBox 8"/>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Stakeholder Pressure Increases</a:t>
            </a:r>
          </a:p>
        </p:txBody>
      </p:sp>
      <p:sp>
        <p:nvSpPr>
          <p:cNvPr id="10" name="Rectangle 9"/>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Reports indicate Barwon Water's service continuity is at risk due to staff shortages. Stakeholders demand transparency.</a:t>
            </a:r>
          </a:p>
        </p:txBody>
      </p:sp>
      <p:sp>
        <p:nvSpPr>
          <p:cNvPr id="12" name="Rectangle 11"/>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4" name="TextBox 13"/>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Enhance transparency in communications with stakeholders.</a:t>
            </a:r>
          </a:p>
        </p:txBody>
      </p:sp>
      <p:sp>
        <p:nvSpPr>
          <p:cNvPr id="15" name="Rectangle 14"/>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7" name="TextBox 16"/>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Transparent and timely communication with stakeholders.</a:t>
            </a:r>
          </a:p>
        </p:txBody>
      </p:sp>
      <p:sp>
        <p:nvSpPr>
          <p:cNvPr id="18" name="Rectangle 17"/>
          <p:cNvSpPr/>
          <p:nvPr/>
        </p:nvSpPr>
        <p:spPr>
          <a:xfrm>
            <a:off x="0" y="5943600"/>
            <a:ext cx="12188952" cy="73152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5989320"/>
            <a:ext cx="11247120" cy="594360"/>
          </a:xfrm>
          <a:prstGeom prst="rect">
            <a:avLst/>
          </a:prstGeom>
          <a:noFill/>
        </p:spPr>
        <p:txBody>
          <a:bodyPr wrap="square">
            <a:spAutoFit/>
          </a:bodyPr>
          <a:lstStyle/>
          <a:p>
            <a:pPr algn="l"/>
            <a:r>
              <a:rPr sz="850" b="0" i="1">
                <a:solidFill>
                  <a:srgbClr val="8B949E"/>
                </a:solidFill>
              </a:rPr>
              <a:t>FACILITATOR NOTE: Emphasize stakeholder pressure and need for transparent communications.</a:t>
            </a:r>
          </a:p>
        </p:txBody>
      </p:sp>
      <p:sp>
        <p:nvSpPr>
          <p:cNvPr id="20" name="Rectangle 19"/>
          <p:cNvSpPr/>
          <p:nvPr/>
        </p:nvSpPr>
        <p:spPr>
          <a:xfrm>
            <a:off x="0" y="6675120"/>
            <a:ext cx="12188952" cy="182880"/>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E3B3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E3B341"/>
                </a:solidFill>
              </a:rPr>
              <a:t>EXERCISE ONLY — NOT FOR OPERATIONAL USE</a:t>
            </a:r>
          </a:p>
        </p:txBody>
      </p:sp>
      <p:sp>
        <p:nvSpPr>
          <p:cNvPr id="5" name="Rectangle 4"/>
          <p:cNvSpPr/>
          <p:nvPr/>
        </p:nvSpPr>
        <p:spPr>
          <a:xfrm>
            <a:off x="365760" y="384048"/>
            <a:ext cx="868680" cy="685800"/>
          </a:xfrm>
          <a:prstGeom prst="rect">
            <a:avLst/>
          </a:prstGeom>
          <a:solidFill>
            <a:srgbClr val="E3B3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000000"/>
                </a:solidFill>
              </a:rPr>
              <a:t>INJ
008</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8 of 11</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T+125 min  |  Transition to Recovery  |  via Verbal  |  Decision Point</a:t>
            </a:r>
          </a:p>
        </p:txBody>
      </p:sp>
      <p:sp>
        <p:nvSpPr>
          <p:cNvPr id="8" name="TextBox 7"/>
          <p:cNvSpPr txBox="1"/>
          <p:nvPr/>
        </p:nvSpPr>
        <p:spPr>
          <a:xfrm>
            <a:off x="1371600" y="777240"/>
            <a:ext cx="9144000" cy="347472"/>
          </a:xfrm>
          <a:prstGeom prst="rect">
            <a:avLst/>
          </a:prstGeom>
          <a:noFill/>
        </p:spPr>
        <p:txBody>
          <a:bodyPr wrap="square">
            <a:spAutoFit/>
          </a:bodyPr>
          <a:lstStyle/>
          <a:p>
            <a:pPr algn="l"/>
            <a:r>
              <a:rPr sz="1100" b="1" i="0">
                <a:solidFill>
                  <a:srgbClr val="58A6FF"/>
                </a:solidFill>
              </a:rPr>
              <a:t>Crisis Management Team Lead  →  Crisis Management Team</a:t>
            </a:r>
          </a:p>
        </p:txBody>
      </p:sp>
      <p:sp>
        <p:nvSpPr>
          <p:cNvPr id="9" name="TextBox 8"/>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Decision Point: Recovery Initiation</a:t>
            </a:r>
          </a:p>
        </p:txBody>
      </p:sp>
      <p:sp>
        <p:nvSpPr>
          <p:cNvPr id="10" name="Rectangle 9"/>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We need to decide if conditions are stable enough to move to recovery mode. Input needed.</a:t>
            </a:r>
          </a:p>
        </p:txBody>
      </p:sp>
      <p:sp>
        <p:nvSpPr>
          <p:cNvPr id="12" name="Rectangle 11"/>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4" name="TextBox 13"/>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Evaluate conditions and make a decision to initiate recovery.</a:t>
            </a:r>
          </a:p>
        </p:txBody>
      </p:sp>
      <p:sp>
        <p:nvSpPr>
          <p:cNvPr id="15" name="Rectangle 14"/>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7" name="TextBox 16"/>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Timely decision to initiate recovery phase.</a:t>
            </a:r>
          </a:p>
        </p:txBody>
      </p:sp>
      <p:sp>
        <p:nvSpPr>
          <p:cNvPr id="18" name="Rectangle 17"/>
          <p:cNvSpPr/>
          <p:nvPr/>
        </p:nvSpPr>
        <p:spPr>
          <a:xfrm>
            <a:off x="0" y="5943600"/>
            <a:ext cx="12188952" cy="73152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5989320"/>
            <a:ext cx="11247120" cy="594360"/>
          </a:xfrm>
          <a:prstGeom prst="rect">
            <a:avLst/>
          </a:prstGeom>
          <a:noFill/>
        </p:spPr>
        <p:txBody>
          <a:bodyPr wrap="square">
            <a:spAutoFit/>
          </a:bodyPr>
          <a:lstStyle/>
          <a:p>
            <a:pPr algn="l"/>
            <a:r>
              <a:rPr sz="850" b="0" i="1">
                <a:solidFill>
                  <a:srgbClr val="8B949E"/>
                </a:solidFill>
              </a:rPr>
              <a:t>FACILITATOR NOTE: Prompt discussion on recovery initiation and decision-making.</a:t>
            </a:r>
          </a:p>
        </p:txBody>
      </p:sp>
      <p:sp>
        <p:nvSpPr>
          <p:cNvPr id="20" name="Rectangle 19"/>
          <p:cNvSpPr/>
          <p:nvPr/>
        </p:nvSpPr>
        <p:spPr>
          <a:xfrm>
            <a:off x="0" y="6675120"/>
            <a:ext cx="12188952" cy="182880"/>
          </a:xfrm>
          <a:prstGeom prst="rect">
            <a:avLst/>
          </a:prstGeom>
          <a:solidFill>
            <a:srgbClr val="E3B3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F851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F85149"/>
                </a:solidFill>
              </a:rPr>
              <a:t>EXERCISE ONLY — NOT FOR OPERATIONAL USE</a:t>
            </a:r>
          </a:p>
        </p:txBody>
      </p:sp>
      <p:sp>
        <p:nvSpPr>
          <p:cNvPr id="5" name="Rectangle 4"/>
          <p:cNvSpPr/>
          <p:nvPr/>
        </p:nvSpPr>
        <p:spPr>
          <a:xfrm>
            <a:off x="365760" y="384048"/>
            <a:ext cx="868680" cy="685800"/>
          </a:xfrm>
          <a:prstGeom prst="rect">
            <a:avLst/>
          </a:prstGeom>
          <a:solidFill>
            <a:srgbClr val="F851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FFFFFF"/>
                </a:solidFill>
              </a:rPr>
              <a:t>INJ
009</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9 of 11</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T+140 min  |  Transition to Recovery  |  via Microsoft Teams  |  Action Required</a:t>
            </a:r>
          </a:p>
        </p:txBody>
      </p:sp>
      <p:sp>
        <p:nvSpPr>
          <p:cNvPr id="8" name="TextBox 7"/>
          <p:cNvSpPr txBox="1"/>
          <p:nvPr/>
        </p:nvSpPr>
        <p:spPr>
          <a:xfrm>
            <a:off x="1371600" y="777240"/>
            <a:ext cx="9144000" cy="347472"/>
          </a:xfrm>
          <a:prstGeom prst="rect">
            <a:avLst/>
          </a:prstGeom>
          <a:noFill/>
        </p:spPr>
        <p:txBody>
          <a:bodyPr wrap="square">
            <a:spAutoFit/>
          </a:bodyPr>
          <a:lstStyle/>
          <a:p>
            <a:pPr algn="l"/>
            <a:r>
              <a:rPr sz="1100" b="1" i="0">
                <a:solidFill>
                  <a:srgbClr val="58A6FF"/>
                </a:solidFill>
              </a:rPr>
              <a:t>Recovery Team Lead  →  Crisis Management Team</a:t>
            </a:r>
          </a:p>
        </p:txBody>
      </p:sp>
      <p:sp>
        <p:nvSpPr>
          <p:cNvPr id="9" name="TextBox 8"/>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Recovery Plan Challenges</a:t>
            </a:r>
          </a:p>
        </p:txBody>
      </p:sp>
      <p:sp>
        <p:nvSpPr>
          <p:cNvPr id="10" name="Rectangle 9"/>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Recovery plans face hurdles due to unclear staff roles. Need immediate resolution.</a:t>
            </a:r>
          </a:p>
        </p:txBody>
      </p:sp>
      <p:sp>
        <p:nvSpPr>
          <p:cNvPr id="12" name="Rectangle 11"/>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4" name="TextBox 13"/>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Clarify staff roles and resolve recovery plan challenges.</a:t>
            </a:r>
          </a:p>
        </p:txBody>
      </p:sp>
      <p:sp>
        <p:nvSpPr>
          <p:cNvPr id="15" name="Rectangle 14"/>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7" name="TextBox 16"/>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Effective resolution of recovery plan challenges.</a:t>
            </a:r>
          </a:p>
        </p:txBody>
      </p:sp>
      <p:sp>
        <p:nvSpPr>
          <p:cNvPr id="18" name="Rectangle 17"/>
          <p:cNvSpPr/>
          <p:nvPr/>
        </p:nvSpPr>
        <p:spPr>
          <a:xfrm>
            <a:off x="0" y="5943600"/>
            <a:ext cx="12188952" cy="73152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5989320"/>
            <a:ext cx="11247120" cy="594360"/>
          </a:xfrm>
          <a:prstGeom prst="rect">
            <a:avLst/>
          </a:prstGeom>
          <a:noFill/>
        </p:spPr>
        <p:txBody>
          <a:bodyPr wrap="square">
            <a:spAutoFit/>
          </a:bodyPr>
          <a:lstStyle/>
          <a:p>
            <a:pPr algn="l"/>
            <a:r>
              <a:rPr sz="850" b="0" i="1">
                <a:solidFill>
                  <a:srgbClr val="8B949E"/>
                </a:solidFill>
              </a:rPr>
              <a:t>FACILITATOR NOTE: Highlight challenges in recovery planning and prompt resolution.</a:t>
            </a:r>
          </a:p>
        </p:txBody>
      </p:sp>
      <p:sp>
        <p:nvSpPr>
          <p:cNvPr id="20" name="Rectangle 19"/>
          <p:cNvSpPr/>
          <p:nvPr/>
        </p:nvSpPr>
        <p:spPr>
          <a:xfrm>
            <a:off x="0" y="6675120"/>
            <a:ext cx="12188952" cy="182880"/>
          </a:xfrm>
          <a:prstGeom prst="rect">
            <a:avLst/>
          </a:prstGeom>
          <a:solidFill>
            <a:srgbClr val="F851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3FB950"/>
                </a:solidFill>
              </a:rPr>
              <a:t>EXERCISE ONLY — NOT FOR OPERATIONAL USE</a:t>
            </a:r>
          </a:p>
        </p:txBody>
      </p:sp>
      <p:sp>
        <p:nvSpPr>
          <p:cNvPr id="5" name="Rectangle 4"/>
          <p:cNvSpPr/>
          <p:nvPr/>
        </p:nvSpPr>
        <p:spPr>
          <a:xfrm>
            <a:off x="365760" y="384048"/>
            <a:ext cx="868680" cy="685800"/>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FFFFFF"/>
                </a:solidFill>
              </a:rPr>
              <a:t>INJ
010</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10 of 11</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T+155 min  |  Transition to Recovery  |  via Internal Memo  |  Communications</a:t>
            </a:r>
          </a:p>
        </p:txBody>
      </p:sp>
      <p:sp>
        <p:nvSpPr>
          <p:cNvPr id="8" name="TextBox 7"/>
          <p:cNvSpPr txBox="1"/>
          <p:nvPr/>
        </p:nvSpPr>
        <p:spPr>
          <a:xfrm>
            <a:off x="1371600" y="777240"/>
            <a:ext cx="9144000" cy="347472"/>
          </a:xfrm>
          <a:prstGeom prst="rect">
            <a:avLst/>
          </a:prstGeom>
          <a:noFill/>
        </p:spPr>
        <p:txBody>
          <a:bodyPr wrap="square">
            <a:spAutoFit/>
          </a:bodyPr>
          <a:lstStyle/>
          <a:p>
            <a:pPr algn="l"/>
            <a:r>
              <a:rPr sz="1100" b="1" i="0">
                <a:solidFill>
                  <a:srgbClr val="58A6FF"/>
                </a:solidFill>
              </a:rPr>
              <a:t>Crisis Management Team Lead  →  Executive Team</a:t>
            </a:r>
          </a:p>
        </p:txBody>
      </p:sp>
      <p:sp>
        <p:nvSpPr>
          <p:cNvPr id="9" name="TextBox 8"/>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Final Recovery Status Update</a:t>
            </a:r>
          </a:p>
        </p:txBody>
      </p:sp>
      <p:sp>
        <p:nvSpPr>
          <p:cNvPr id="10" name="Rectangle 9"/>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Subject: Recovery Status Update
The transition to recovery is underway. Most services are stabilizing, but long-term staffing strategies need addressing. Full report to follow.
Regards,
Crisis Management Team Lead</a:t>
            </a:r>
          </a:p>
        </p:txBody>
      </p:sp>
      <p:sp>
        <p:nvSpPr>
          <p:cNvPr id="12" name="Rectangle 11"/>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4" name="TextBox 13"/>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Communicate recovery status and plan for long-term staffing.</a:t>
            </a:r>
          </a:p>
        </p:txBody>
      </p:sp>
      <p:sp>
        <p:nvSpPr>
          <p:cNvPr id="15" name="Rectangle 14"/>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7" name="TextBox 16"/>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Clear communication and planning for long-term staffing strategies.</a:t>
            </a:r>
          </a:p>
        </p:txBody>
      </p:sp>
      <p:sp>
        <p:nvSpPr>
          <p:cNvPr id="18" name="Rectangle 17"/>
          <p:cNvSpPr/>
          <p:nvPr/>
        </p:nvSpPr>
        <p:spPr>
          <a:xfrm>
            <a:off x="0" y="5943600"/>
            <a:ext cx="12188952" cy="73152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5989320"/>
            <a:ext cx="11247120" cy="594360"/>
          </a:xfrm>
          <a:prstGeom prst="rect">
            <a:avLst/>
          </a:prstGeom>
          <a:noFill/>
        </p:spPr>
        <p:txBody>
          <a:bodyPr wrap="square">
            <a:spAutoFit/>
          </a:bodyPr>
          <a:lstStyle/>
          <a:p>
            <a:pPr algn="l"/>
            <a:r>
              <a:rPr sz="850" b="0" i="1">
                <a:solidFill>
                  <a:srgbClr val="8B949E"/>
                </a:solidFill>
              </a:rPr>
              <a:t>FACILITATOR NOTE: Summarize recovery status and identify long-term staffing needs.</a:t>
            </a:r>
          </a:p>
        </p:txBody>
      </p:sp>
      <p:sp>
        <p:nvSpPr>
          <p:cNvPr id="20" name="Rectangle 19"/>
          <p:cNvSpPr/>
          <p:nvPr/>
        </p:nvSpPr>
        <p:spPr>
          <a:xfrm>
            <a:off x="0" y="6675120"/>
            <a:ext cx="12188952" cy="182880"/>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58A6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58A6FF"/>
                </a:solidFill>
              </a:rPr>
              <a:t>EXERCISE ONLY — NOT FOR OPERATIONAL USE</a:t>
            </a:r>
          </a:p>
        </p:txBody>
      </p:sp>
      <p:sp>
        <p:nvSpPr>
          <p:cNvPr id="5" name="Rectangle 4"/>
          <p:cNvSpPr/>
          <p:nvPr/>
        </p:nvSpPr>
        <p:spPr>
          <a:xfrm>
            <a:off x="365760" y="384048"/>
            <a:ext cx="868680" cy="685800"/>
          </a:xfrm>
          <a:prstGeom prst="rect">
            <a:avLst/>
          </a:prstGeom>
          <a:solidFill>
            <a:srgbClr val="58A6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000000"/>
                </a:solidFill>
              </a:rPr>
              <a:t>INJ
011</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11 of 11</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T+0 min  |  via News Bulletin  |  Information</a:t>
            </a:r>
          </a:p>
        </p:txBody>
      </p:sp>
      <p:sp>
        <p:nvSpPr>
          <p:cNvPr id="8" name="TextBox 7"/>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Escalating Tensions in Quarantine Zones</a:t>
            </a:r>
          </a:p>
        </p:txBody>
      </p:sp>
      <p:sp>
        <p:nvSpPr>
          <p:cNvPr id="9" name="Rectangle 8"/>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Tensions are rising in the quarantine zones as residents express frustration over unclear regulations and extended isolation periods. Authorities report increased incidents of protests and non-compliance, complicating efforts to control the pandemic.</a:t>
            </a:r>
          </a:p>
        </p:txBody>
      </p:sp>
      <p:sp>
        <p:nvSpPr>
          <p:cNvPr id="11" name="Rectangle 10"/>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3" name="TextBox 12"/>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Participants should assess the impact on operational stability and adjust communication strategies to address public concerns and maintain service continuity.</a:t>
            </a:r>
          </a:p>
        </p:txBody>
      </p:sp>
      <p:sp>
        <p:nvSpPr>
          <p:cNvPr id="14" name="Rectangle 13"/>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6" name="TextBox 15"/>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Successful identification of communication gaps, proactive media engagement, and effective public reassurance measures.</a:t>
            </a:r>
          </a:p>
        </p:txBody>
      </p:sp>
      <p:sp>
        <p:nvSpPr>
          <p:cNvPr id="17" name="Rectangle 16"/>
          <p:cNvSpPr/>
          <p:nvPr/>
        </p:nvSpPr>
        <p:spPr>
          <a:xfrm>
            <a:off x="0" y="6492240"/>
            <a:ext cx="12188952" cy="36576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457200" y="6537960"/>
            <a:ext cx="11247120" cy="274320"/>
          </a:xfrm>
          <a:prstGeom prst="rect">
            <a:avLst/>
          </a:prstGeom>
          <a:noFill/>
        </p:spPr>
        <p:txBody>
          <a:bodyPr wrap="square">
            <a:spAutoFit/>
          </a:bodyPr>
          <a:lstStyle/>
          <a:p>
            <a:pPr algn="ctr"/>
            <a:r>
              <a:rPr sz="800" b="0" i="0">
                <a:solidFill>
                  <a:srgbClr val="8B949E"/>
                </a:solidFill>
              </a:rPr>
              <a:t>EXERCISE ONLY — NOT FOR OPERATIONAL USE</a:t>
            </a:r>
          </a:p>
        </p:txBody>
      </p:sp>
      <p:sp>
        <p:nvSpPr>
          <p:cNvPr id="19" name="Rectangle 18"/>
          <p:cNvSpPr/>
          <p:nvPr/>
        </p:nvSpPr>
        <p:spPr>
          <a:xfrm>
            <a:off x="0" y="6675120"/>
            <a:ext cx="12188952" cy="182880"/>
          </a:xfrm>
          <a:prstGeom prst="rect">
            <a:avLst/>
          </a:prstGeom>
          <a:solidFill>
            <a:srgbClr val="58A6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73152"/>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182880"/>
            <a:ext cx="9144000" cy="457200"/>
          </a:xfrm>
          <a:prstGeom prst="rect">
            <a:avLst/>
          </a:prstGeom>
          <a:noFill/>
        </p:spPr>
        <p:txBody>
          <a:bodyPr wrap="square">
            <a:spAutoFit/>
          </a:bodyPr>
          <a:lstStyle/>
          <a:p>
            <a:pPr algn="l"/>
            <a:r>
              <a:rPr sz="1000" b="1" i="0">
                <a:solidFill>
                  <a:srgbClr val="58A6FF"/>
                </a:solidFill>
              </a:rPr>
              <a:t>MASTER SCENARIO EVENTS LIST (MSEL)</a:t>
            </a:r>
          </a:p>
        </p:txBody>
      </p:sp>
      <p:sp>
        <p:nvSpPr>
          <p:cNvPr id="4" name="TextBox 3"/>
          <p:cNvSpPr txBox="1"/>
          <p:nvPr/>
        </p:nvSpPr>
        <p:spPr>
          <a:xfrm>
            <a:off x="548640" y="594360"/>
            <a:ext cx="10972800" cy="457200"/>
          </a:xfrm>
          <a:prstGeom prst="rect">
            <a:avLst/>
          </a:prstGeom>
          <a:noFill/>
        </p:spPr>
        <p:txBody>
          <a:bodyPr wrap="square">
            <a:spAutoFit/>
          </a:bodyPr>
          <a:lstStyle/>
          <a:p>
            <a:pPr algn="l"/>
            <a:r>
              <a:rPr sz="1800" b="1" i="0">
                <a:solidFill>
                  <a:srgbClr val="FFFFFF"/>
                </a:solidFill>
              </a:rPr>
              <a:t>Global Pandemic</a:t>
            </a:r>
          </a:p>
        </p:txBody>
      </p:sp>
      <p:sp>
        <p:nvSpPr>
          <p:cNvPr id="5" name="Rectangle 4"/>
          <p:cNvSpPr/>
          <p:nvPr/>
        </p:nvSpPr>
        <p:spPr>
          <a:xfrm>
            <a:off x="365760" y="1097280"/>
            <a:ext cx="11457432" cy="4000"/>
          </a:xfrm>
          <a:prstGeom prst="rect">
            <a:avLst/>
          </a:prstGeom>
          <a:solidFill>
            <a:srgbClr val="3036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6" name="Table 5"/>
          <p:cNvGraphicFramePr>
            <a:graphicFrameLocks noGrp="1"/>
          </p:cNvGraphicFramePr>
          <p:nvPr/>
        </p:nvGraphicFramePr>
        <p:xfrm>
          <a:off x="365760" y="1234440"/>
          <a:ext cx="11795760" cy="3511296"/>
        </p:xfrm>
        <a:graphic>
          <a:graphicData uri="http://schemas.openxmlformats.org/drawingml/2006/table">
            <a:tbl>
              <a:tblPr firstRow="1" bandRow="1">
                <a:tableStyleId>{5C22544A-7EE6-4342-B048-85BDC9FD1C3A}</a:tableStyleId>
              </a:tblPr>
              <a:tblGrid>
                <a:gridCol w="457200"/>
                <a:gridCol w="548640"/>
                <a:gridCol w="1645920"/>
                <a:gridCol w="1097280"/>
                <a:gridCol w="3291840"/>
                <a:gridCol w="4754880"/>
              </a:tblGrid>
              <a:tr h="292608">
                <a:tc>
                  <a:txBody>
                    <a:bodyPr/>
                    <a:lstStyle/>
                    <a:p>
                      <a:pPr algn="ctr"/>
                      <a:r>
                        <a:rPr sz="850" b="1">
                          <a:solidFill>
                            <a:srgbClr val="FFFFFF"/>
                          </a:solidFill>
                        </a:rPr>
                        <a:t>#</a:t>
                      </a:r>
                    </a:p>
                  </a:txBody>
                  <a:tcPr>
                    <a:solidFill>
                      <a:srgbClr val="1F6FEB"/>
                    </a:solidFill>
                  </a:tcPr>
                </a:tc>
                <a:tc>
                  <a:txBody>
                    <a:bodyPr/>
                    <a:lstStyle/>
                    <a:p>
                      <a:pPr algn="ctr"/>
                      <a:r>
                        <a:rPr sz="850" b="1">
                          <a:solidFill>
                            <a:srgbClr val="FFFFFF"/>
                          </a:solidFill>
                        </a:rPr>
                        <a:t>T+</a:t>
                      </a:r>
                    </a:p>
                  </a:txBody>
                  <a:tcPr>
                    <a:solidFill>
                      <a:srgbClr val="1F6FEB"/>
                    </a:solidFill>
                  </a:tcPr>
                </a:tc>
                <a:tc>
                  <a:txBody>
                    <a:bodyPr/>
                    <a:lstStyle/>
                    <a:p>
                      <a:pPr algn="ctr"/>
                      <a:r>
                        <a:rPr sz="850" b="1">
                          <a:solidFill>
                            <a:srgbClr val="FFFFFF"/>
                          </a:solidFill>
                        </a:rPr>
                        <a:t>Phase</a:t>
                      </a:r>
                    </a:p>
                  </a:txBody>
                  <a:tcPr>
                    <a:solidFill>
                      <a:srgbClr val="1F6FEB"/>
                    </a:solidFill>
                  </a:tcPr>
                </a:tc>
                <a:tc>
                  <a:txBody>
                    <a:bodyPr/>
                    <a:lstStyle/>
                    <a:p>
                      <a:pPr algn="ctr"/>
                      <a:r>
                        <a:rPr sz="850" b="1">
                          <a:solidFill>
                            <a:srgbClr val="FFFFFF"/>
                          </a:solidFill>
                        </a:rPr>
                        <a:t>Channel</a:t>
                      </a:r>
                    </a:p>
                  </a:txBody>
                  <a:tcPr>
                    <a:solidFill>
                      <a:srgbClr val="1F6FEB"/>
                    </a:solidFill>
                  </a:tcPr>
                </a:tc>
                <a:tc>
                  <a:txBody>
                    <a:bodyPr/>
                    <a:lstStyle/>
                    <a:p>
                      <a:pPr algn="ctr"/>
                      <a:r>
                        <a:rPr sz="850" b="1">
                          <a:solidFill>
                            <a:srgbClr val="FFFFFF"/>
                          </a:solidFill>
                        </a:rPr>
                        <a:t>Title</a:t>
                      </a:r>
                    </a:p>
                  </a:txBody>
                  <a:tcPr>
                    <a:solidFill>
                      <a:srgbClr val="1F6FEB"/>
                    </a:solidFill>
                  </a:tcPr>
                </a:tc>
                <a:tc>
                  <a:txBody>
                    <a:bodyPr/>
                    <a:lstStyle/>
                    <a:p>
                      <a:pPr algn="ctr"/>
                      <a:r>
                        <a:rPr sz="850" b="1">
                          <a:solidFill>
                            <a:srgbClr val="FFFFFF"/>
                          </a:solidFill>
                        </a:rPr>
                        <a:t>Expected Actions</a:t>
                      </a:r>
                    </a:p>
                  </a:txBody>
                  <a:tcPr>
                    <a:solidFill>
                      <a:srgbClr val="1F6FEB"/>
                    </a:solidFill>
                  </a:tcPr>
                </a:tc>
              </a:tr>
              <a:tr h="292608">
                <a:tc>
                  <a:txBody>
                    <a:bodyPr/>
                    <a:lstStyle/>
                    <a:p>
                      <a:pPr algn="ctr"/>
                      <a:r>
                        <a:rPr sz="800">
                          <a:solidFill>
                            <a:srgbClr val="E6EDF3"/>
                          </a:solidFill>
                        </a:rPr>
                        <a:t>001</a:t>
                      </a:r>
                    </a:p>
                  </a:txBody>
                  <a:tcPr>
                    <a:solidFill>
                      <a:srgbClr val="161B22"/>
                    </a:solidFill>
                  </a:tcPr>
                </a:tc>
                <a:tc>
                  <a:txBody>
                    <a:bodyPr/>
                    <a:lstStyle/>
                    <a:p>
                      <a:pPr algn="ctr"/>
                      <a:r>
                        <a:rPr sz="800">
                          <a:solidFill>
                            <a:srgbClr val="E6EDF3"/>
                          </a:solidFill>
                        </a:rPr>
                        <a:t>+5m</a:t>
                      </a:r>
                    </a:p>
                  </a:txBody>
                  <a:tcPr>
                    <a:solidFill>
                      <a:srgbClr val="161B22"/>
                    </a:solidFill>
                  </a:tcPr>
                </a:tc>
                <a:tc>
                  <a:txBody>
                    <a:bodyPr/>
                    <a:lstStyle/>
                    <a:p>
                      <a:pPr algn="ctr"/>
                      <a:r>
                        <a:rPr sz="800">
                          <a:solidFill>
                            <a:srgbClr val="E6EDF3"/>
                          </a:solidFill>
                        </a:rPr>
                        <a:t>Activation and Initial Response</a:t>
                      </a:r>
                    </a:p>
                  </a:txBody>
                  <a:tcPr>
                    <a:solidFill>
                      <a:srgbClr val="161B22"/>
                    </a:solidFill>
                  </a:tcPr>
                </a:tc>
                <a:tc>
                  <a:txBody>
                    <a:bodyPr/>
                    <a:lstStyle/>
                    <a:p>
                      <a:pPr algn="ctr"/>
                      <a:r>
                        <a:rPr sz="800">
                          <a:solidFill>
                            <a:srgbClr val="E6EDF3"/>
                          </a:solidFill>
                        </a:rPr>
                        <a:t>Email</a:t>
                      </a:r>
                    </a:p>
                  </a:txBody>
                  <a:tcPr>
                    <a:solidFill>
                      <a:srgbClr val="161B22"/>
                    </a:solidFill>
                  </a:tcPr>
                </a:tc>
                <a:tc>
                  <a:txBody>
                    <a:bodyPr/>
                    <a:lstStyle/>
                    <a:p>
                      <a:pPr algn="l"/>
                      <a:r>
                        <a:rPr sz="800">
                          <a:solidFill>
                            <a:srgbClr val="E6EDF3"/>
                          </a:solidFill>
                        </a:rPr>
                        <a:t>Pandemic Alert Notification</a:t>
                      </a:r>
                    </a:p>
                  </a:txBody>
                  <a:tcPr>
                    <a:solidFill>
                      <a:srgbClr val="161B22"/>
                    </a:solidFill>
                  </a:tcPr>
                </a:tc>
                <a:tc>
                  <a:txBody>
                    <a:bodyPr/>
                    <a:lstStyle/>
                    <a:p>
                      <a:pPr algn="l"/>
                      <a:r>
                        <a:rPr sz="800">
                          <a:solidFill>
                            <a:srgbClr val="E6EDF3"/>
                          </a:solidFill>
                        </a:rPr>
                        <a:t>Crisis Management Team convenes and initiates response.</a:t>
                      </a:r>
                    </a:p>
                  </a:txBody>
                  <a:tcPr>
                    <a:solidFill>
                      <a:srgbClr val="161B22"/>
                    </a:solidFill>
                  </a:tcPr>
                </a:tc>
              </a:tr>
              <a:tr h="292608">
                <a:tc>
                  <a:txBody>
                    <a:bodyPr/>
                    <a:lstStyle/>
                    <a:p>
                      <a:pPr algn="ctr"/>
                      <a:r>
                        <a:rPr sz="800">
                          <a:solidFill>
                            <a:srgbClr val="E6EDF3"/>
                          </a:solidFill>
                        </a:rPr>
                        <a:t>002</a:t>
                      </a:r>
                    </a:p>
                  </a:txBody>
                  <a:tcPr>
                    <a:solidFill>
                      <a:srgbClr val="21262E"/>
                    </a:solidFill>
                  </a:tcPr>
                </a:tc>
                <a:tc>
                  <a:txBody>
                    <a:bodyPr/>
                    <a:lstStyle/>
                    <a:p>
                      <a:pPr algn="ctr"/>
                      <a:r>
                        <a:rPr sz="800">
                          <a:solidFill>
                            <a:srgbClr val="E6EDF3"/>
                          </a:solidFill>
                        </a:rPr>
                        <a:t>+15m</a:t>
                      </a:r>
                    </a:p>
                  </a:txBody>
                  <a:tcPr>
                    <a:solidFill>
                      <a:srgbClr val="21262E"/>
                    </a:solidFill>
                  </a:tcPr>
                </a:tc>
                <a:tc>
                  <a:txBody>
                    <a:bodyPr/>
                    <a:lstStyle/>
                    <a:p>
                      <a:pPr algn="ctr"/>
                      <a:r>
                        <a:rPr sz="800">
                          <a:solidFill>
                            <a:srgbClr val="E6EDF3"/>
                          </a:solidFill>
                        </a:rPr>
                        <a:t>Activation and Initial Response</a:t>
                      </a:r>
                    </a:p>
                  </a:txBody>
                  <a:tcPr>
                    <a:solidFill>
                      <a:srgbClr val="21262E"/>
                    </a:solidFill>
                  </a:tcPr>
                </a:tc>
                <a:tc>
                  <a:txBody>
                    <a:bodyPr/>
                    <a:lstStyle/>
                    <a:p>
                      <a:pPr algn="ctr"/>
                      <a:r>
                        <a:rPr sz="800">
                          <a:solidFill>
                            <a:srgbClr val="E6EDF3"/>
                          </a:solidFill>
                        </a:rPr>
                        <a:t>Microsoft Teams</a:t>
                      </a:r>
                    </a:p>
                  </a:txBody>
                  <a:tcPr>
                    <a:solidFill>
                      <a:srgbClr val="21262E"/>
                    </a:solidFill>
                  </a:tcPr>
                </a:tc>
                <a:tc>
                  <a:txBody>
                    <a:bodyPr/>
                    <a:lstStyle/>
                    <a:p>
                      <a:pPr algn="l"/>
                      <a:r>
                        <a:rPr sz="800">
                          <a:solidFill>
                            <a:srgbClr val="E6EDF3"/>
                          </a:solidFill>
                        </a:rPr>
                        <a:t>Initial Workforce Impact Report</a:t>
                      </a:r>
                    </a:p>
                  </a:txBody>
                  <a:tcPr>
                    <a:solidFill>
                      <a:srgbClr val="21262E"/>
                    </a:solidFill>
                  </a:tcPr>
                </a:tc>
                <a:tc>
                  <a:txBody>
                    <a:bodyPr/>
                    <a:lstStyle/>
                    <a:p>
                      <a:pPr algn="l"/>
                      <a:r>
                        <a:rPr sz="800">
                          <a:solidFill>
                            <a:srgbClr val="E6EDF3"/>
                          </a:solidFill>
                        </a:rPr>
                        <a:t>Discuss workforce management and prioritize critical functions.</a:t>
                      </a:r>
                    </a:p>
                  </a:txBody>
                  <a:tcPr>
                    <a:solidFill>
                      <a:srgbClr val="21262E"/>
                    </a:solidFill>
                  </a:tcPr>
                </a:tc>
              </a:tr>
              <a:tr h="292608">
                <a:tc>
                  <a:txBody>
                    <a:bodyPr/>
                    <a:lstStyle/>
                    <a:p>
                      <a:pPr algn="ctr"/>
                      <a:r>
                        <a:rPr sz="800">
                          <a:solidFill>
                            <a:srgbClr val="E6EDF3"/>
                          </a:solidFill>
                        </a:rPr>
                        <a:t>003</a:t>
                      </a:r>
                    </a:p>
                  </a:txBody>
                  <a:tcPr>
                    <a:solidFill>
                      <a:srgbClr val="161B22"/>
                    </a:solidFill>
                  </a:tcPr>
                </a:tc>
                <a:tc>
                  <a:txBody>
                    <a:bodyPr/>
                    <a:lstStyle/>
                    <a:p>
                      <a:pPr algn="ctr"/>
                      <a:r>
                        <a:rPr sz="800">
                          <a:solidFill>
                            <a:srgbClr val="E6EDF3"/>
                          </a:solidFill>
                        </a:rPr>
                        <a:t>+35m</a:t>
                      </a:r>
                    </a:p>
                  </a:txBody>
                  <a:tcPr>
                    <a:solidFill>
                      <a:srgbClr val="161B22"/>
                    </a:solidFill>
                  </a:tcPr>
                </a:tc>
                <a:tc>
                  <a:txBody>
                    <a:bodyPr/>
                    <a:lstStyle/>
                    <a:p>
                      <a:pPr algn="ctr"/>
                      <a:r>
                        <a:rPr sz="800">
                          <a:solidFill>
                            <a:srgbClr val="E6EDF3"/>
                          </a:solidFill>
                        </a:rPr>
                        <a:t>Communication and Coordination</a:t>
                      </a:r>
                    </a:p>
                  </a:txBody>
                  <a:tcPr>
                    <a:solidFill>
                      <a:srgbClr val="161B22"/>
                    </a:solidFill>
                  </a:tcPr>
                </a:tc>
                <a:tc>
                  <a:txBody>
                    <a:bodyPr/>
                    <a:lstStyle/>
                    <a:p>
                      <a:pPr algn="ctr"/>
                      <a:r>
                        <a:rPr sz="800">
                          <a:solidFill>
                            <a:srgbClr val="E6EDF3"/>
                          </a:solidFill>
                        </a:rPr>
                        <a:t>Phone Call</a:t>
                      </a:r>
                    </a:p>
                  </a:txBody>
                  <a:tcPr>
                    <a:solidFill>
                      <a:srgbClr val="161B22"/>
                    </a:solidFill>
                  </a:tcPr>
                </a:tc>
                <a:tc>
                  <a:txBody>
                    <a:bodyPr/>
                    <a:lstStyle/>
                    <a:p>
                      <a:pPr algn="l"/>
                      <a:r>
                        <a:rPr sz="800">
                          <a:solidFill>
                            <a:srgbClr val="E6EDF3"/>
                          </a:solidFill>
                        </a:rPr>
                        <a:t>Regulator Inquiry</a:t>
                      </a:r>
                    </a:p>
                  </a:txBody>
                  <a:tcPr>
                    <a:solidFill>
                      <a:srgbClr val="161B22"/>
                    </a:solidFill>
                  </a:tcPr>
                </a:tc>
                <a:tc>
                  <a:txBody>
                    <a:bodyPr/>
                    <a:lstStyle/>
                    <a:p>
                      <a:pPr algn="l"/>
                      <a:r>
                        <a:rPr sz="800">
                          <a:solidFill>
                            <a:srgbClr val="E6EDF3"/>
                          </a:solidFill>
                        </a:rPr>
                        <a:t>Prepare and deliver a compliance update to the regulator.</a:t>
                      </a:r>
                    </a:p>
                  </a:txBody>
                  <a:tcPr>
                    <a:solidFill>
                      <a:srgbClr val="161B22"/>
                    </a:solidFill>
                  </a:tcPr>
                </a:tc>
              </a:tr>
              <a:tr h="292608">
                <a:tc>
                  <a:txBody>
                    <a:bodyPr/>
                    <a:lstStyle/>
                    <a:p>
                      <a:pPr algn="ctr"/>
                      <a:r>
                        <a:rPr sz="800">
                          <a:solidFill>
                            <a:srgbClr val="E6EDF3"/>
                          </a:solidFill>
                        </a:rPr>
                        <a:t>004</a:t>
                      </a:r>
                    </a:p>
                  </a:txBody>
                  <a:tcPr>
                    <a:solidFill>
                      <a:srgbClr val="21262E"/>
                    </a:solidFill>
                  </a:tcPr>
                </a:tc>
                <a:tc>
                  <a:txBody>
                    <a:bodyPr/>
                    <a:lstStyle/>
                    <a:p>
                      <a:pPr algn="ctr"/>
                      <a:r>
                        <a:rPr sz="800">
                          <a:solidFill>
                            <a:srgbClr val="E6EDF3"/>
                          </a:solidFill>
                        </a:rPr>
                        <a:t>+50m</a:t>
                      </a:r>
                    </a:p>
                  </a:txBody>
                  <a:tcPr>
                    <a:solidFill>
                      <a:srgbClr val="21262E"/>
                    </a:solidFill>
                  </a:tcPr>
                </a:tc>
                <a:tc>
                  <a:txBody>
                    <a:bodyPr/>
                    <a:lstStyle/>
                    <a:p>
                      <a:pPr algn="ctr"/>
                      <a:r>
                        <a:rPr sz="800">
                          <a:solidFill>
                            <a:srgbClr val="E6EDF3"/>
                          </a:solidFill>
                        </a:rPr>
                        <a:t>Communication and Coordination</a:t>
                      </a:r>
                    </a:p>
                  </a:txBody>
                  <a:tcPr>
                    <a:solidFill>
                      <a:srgbClr val="21262E"/>
                    </a:solidFill>
                  </a:tcPr>
                </a:tc>
                <a:tc>
                  <a:txBody>
                    <a:bodyPr/>
                    <a:lstStyle/>
                    <a:p>
                      <a:pPr algn="ctr"/>
                      <a:r>
                        <a:rPr sz="800">
                          <a:solidFill>
                            <a:srgbClr val="E6EDF3"/>
                          </a:solidFill>
                        </a:rPr>
                        <a:t>News Bulletin</a:t>
                      </a:r>
                    </a:p>
                  </a:txBody>
                  <a:tcPr>
                    <a:solidFill>
                      <a:srgbClr val="21262E"/>
                    </a:solidFill>
                  </a:tcPr>
                </a:tc>
                <a:tc>
                  <a:txBody>
                    <a:bodyPr/>
                    <a:lstStyle/>
                    <a:p>
                      <a:pPr algn="l"/>
                      <a:r>
                        <a:rPr sz="800">
                          <a:solidFill>
                            <a:srgbClr val="E6EDF3"/>
                          </a:solidFill>
                        </a:rPr>
                        <a:t>Media Coverage Begins</a:t>
                      </a:r>
                    </a:p>
                  </a:txBody>
                  <a:tcPr>
                    <a:solidFill>
                      <a:srgbClr val="21262E"/>
                    </a:solidFill>
                  </a:tcPr>
                </a:tc>
                <a:tc>
                  <a:txBody>
                    <a:bodyPr/>
                    <a:lstStyle/>
                    <a:p>
                      <a:pPr algn="l"/>
                      <a:r>
                        <a:rPr sz="800">
                          <a:solidFill>
                            <a:srgbClr val="E6EDF3"/>
                          </a:solidFill>
                        </a:rPr>
                        <a:t>Release a holding statement and manage public perception.</a:t>
                      </a:r>
                    </a:p>
                  </a:txBody>
                  <a:tcPr>
                    <a:solidFill>
                      <a:srgbClr val="21262E"/>
                    </a:solidFill>
                  </a:tcPr>
                </a:tc>
              </a:tr>
              <a:tr h="292608">
                <a:tc>
                  <a:txBody>
                    <a:bodyPr/>
                    <a:lstStyle/>
                    <a:p>
                      <a:pPr algn="ctr"/>
                      <a:r>
                        <a:rPr sz="800">
                          <a:solidFill>
                            <a:srgbClr val="E6EDF3"/>
                          </a:solidFill>
                        </a:rPr>
                        <a:t>005</a:t>
                      </a:r>
                    </a:p>
                  </a:txBody>
                  <a:tcPr>
                    <a:solidFill>
                      <a:srgbClr val="161B22"/>
                    </a:solidFill>
                  </a:tcPr>
                </a:tc>
                <a:tc>
                  <a:txBody>
                    <a:bodyPr/>
                    <a:lstStyle/>
                    <a:p>
                      <a:pPr algn="ctr"/>
                      <a:r>
                        <a:rPr sz="800">
                          <a:solidFill>
                            <a:srgbClr val="E6EDF3"/>
                          </a:solidFill>
                        </a:rPr>
                        <a:t>+80m</a:t>
                      </a:r>
                    </a:p>
                  </a:txBody>
                  <a:tcPr>
                    <a:solidFill>
                      <a:srgbClr val="161B22"/>
                    </a:solidFill>
                  </a:tcPr>
                </a:tc>
                <a:tc>
                  <a:txBody>
                    <a:bodyPr/>
                    <a:lstStyle/>
                    <a:p>
                      <a:pPr algn="ctr"/>
                      <a:r>
                        <a:rPr sz="800">
                          <a:solidFill>
                            <a:srgbClr val="E6EDF3"/>
                          </a:solidFill>
                        </a:rPr>
                        <a:t>Operational Continuity</a:t>
                      </a:r>
                    </a:p>
                  </a:txBody>
                  <a:tcPr>
                    <a:solidFill>
                      <a:srgbClr val="161B22"/>
                    </a:solidFill>
                  </a:tcPr>
                </a:tc>
                <a:tc>
                  <a:txBody>
                    <a:bodyPr/>
                    <a:lstStyle/>
                    <a:p>
                      <a:pPr algn="ctr"/>
                      <a:r>
                        <a:rPr sz="800">
                          <a:solidFill>
                            <a:srgbClr val="E6EDF3"/>
                          </a:solidFill>
                        </a:rPr>
                        <a:t>Internal Memo</a:t>
                      </a:r>
                    </a:p>
                  </a:txBody>
                  <a:tcPr>
                    <a:solidFill>
                      <a:srgbClr val="161B22"/>
                    </a:solidFill>
                  </a:tcPr>
                </a:tc>
                <a:tc>
                  <a:txBody>
                    <a:bodyPr/>
                    <a:lstStyle/>
                    <a:p>
                      <a:pPr algn="l"/>
                      <a:r>
                        <a:rPr sz="800">
                          <a:solidFill>
                            <a:srgbClr val="E6EDF3"/>
                          </a:solidFill>
                        </a:rPr>
                        <a:t>Operational Capacity Update</a:t>
                      </a:r>
                    </a:p>
                  </a:txBody>
                  <a:tcPr>
                    <a:solidFill>
                      <a:srgbClr val="161B22"/>
                    </a:solidFill>
                  </a:tcPr>
                </a:tc>
                <a:tc>
                  <a:txBody>
                    <a:bodyPr/>
                    <a:lstStyle/>
                    <a:p>
                      <a:pPr algn="l"/>
                      <a:r>
                        <a:rPr sz="800">
                          <a:solidFill>
                            <a:srgbClr val="E6EDF3"/>
                          </a:solidFill>
                        </a:rPr>
                        <a:t>Assess and adjust continuity plans for wastewater management.</a:t>
                      </a:r>
                    </a:p>
                  </a:txBody>
                  <a:tcPr>
                    <a:solidFill>
                      <a:srgbClr val="161B22"/>
                    </a:solidFill>
                  </a:tcPr>
                </a:tc>
              </a:tr>
              <a:tr h="292608">
                <a:tc>
                  <a:txBody>
                    <a:bodyPr/>
                    <a:lstStyle/>
                    <a:p>
                      <a:pPr algn="ctr"/>
                      <a:r>
                        <a:rPr sz="800">
                          <a:solidFill>
                            <a:srgbClr val="E6EDF3"/>
                          </a:solidFill>
                        </a:rPr>
                        <a:t>006</a:t>
                      </a:r>
                    </a:p>
                  </a:txBody>
                  <a:tcPr>
                    <a:solidFill>
                      <a:srgbClr val="21262E"/>
                    </a:solidFill>
                  </a:tcPr>
                </a:tc>
                <a:tc>
                  <a:txBody>
                    <a:bodyPr/>
                    <a:lstStyle/>
                    <a:p>
                      <a:pPr algn="ctr"/>
                      <a:r>
                        <a:rPr sz="800">
                          <a:solidFill>
                            <a:srgbClr val="E6EDF3"/>
                          </a:solidFill>
                        </a:rPr>
                        <a:t>+95m</a:t>
                      </a:r>
                    </a:p>
                  </a:txBody>
                  <a:tcPr>
                    <a:solidFill>
                      <a:srgbClr val="21262E"/>
                    </a:solidFill>
                  </a:tcPr>
                </a:tc>
                <a:tc>
                  <a:txBody>
                    <a:bodyPr/>
                    <a:lstStyle/>
                    <a:p>
                      <a:pPr algn="ctr"/>
                      <a:r>
                        <a:rPr sz="800">
                          <a:solidFill>
                            <a:srgbClr val="E6EDF3"/>
                          </a:solidFill>
                        </a:rPr>
                        <a:t>Operational Continuity</a:t>
                      </a:r>
                    </a:p>
                  </a:txBody>
                  <a:tcPr>
                    <a:solidFill>
                      <a:srgbClr val="21262E"/>
                    </a:solidFill>
                  </a:tcPr>
                </a:tc>
                <a:tc>
                  <a:txBody>
                    <a:bodyPr/>
                    <a:lstStyle/>
                    <a:p>
                      <a:pPr algn="ctr"/>
                      <a:r>
                        <a:rPr sz="800">
                          <a:solidFill>
                            <a:srgbClr val="E6EDF3"/>
                          </a:solidFill>
                        </a:rPr>
                        <a:t>SMS</a:t>
                      </a:r>
                    </a:p>
                  </a:txBody>
                  <a:tcPr>
                    <a:solidFill>
                      <a:srgbClr val="21262E"/>
                    </a:solidFill>
                  </a:tcPr>
                </a:tc>
                <a:tc>
                  <a:txBody>
                    <a:bodyPr/>
                    <a:lstStyle/>
                    <a:p>
                      <a:pPr algn="l"/>
                      <a:r>
                        <a:rPr sz="800">
                          <a:solidFill>
                            <a:srgbClr val="E6EDF3"/>
                          </a:solidFill>
                        </a:rPr>
                        <a:t>Ambiguous Staff Availability</a:t>
                      </a:r>
                    </a:p>
                  </a:txBody>
                  <a:tcPr>
                    <a:solidFill>
                      <a:srgbClr val="21262E"/>
                    </a:solidFill>
                  </a:tcPr>
                </a:tc>
                <a:tc>
                  <a:txBody>
                    <a:bodyPr/>
                    <a:lstStyle/>
                    <a:p>
                      <a:pPr algn="l"/>
                      <a:r>
                        <a:rPr sz="800">
                          <a:solidFill>
                            <a:srgbClr val="E6EDF3"/>
                          </a:solidFill>
                        </a:rPr>
                        <a:t>Clarify quarantine rules and communicate to staff.</a:t>
                      </a:r>
                    </a:p>
                  </a:txBody>
                  <a:tcPr>
                    <a:solidFill>
                      <a:srgbClr val="21262E"/>
                    </a:solidFill>
                  </a:tcPr>
                </a:tc>
              </a:tr>
              <a:tr h="292608">
                <a:tc>
                  <a:txBody>
                    <a:bodyPr/>
                    <a:lstStyle/>
                    <a:p>
                      <a:pPr algn="ctr"/>
                      <a:r>
                        <a:rPr sz="800">
                          <a:solidFill>
                            <a:srgbClr val="E6EDF3"/>
                          </a:solidFill>
                        </a:rPr>
                        <a:t>007</a:t>
                      </a:r>
                    </a:p>
                  </a:txBody>
                  <a:tcPr>
                    <a:solidFill>
                      <a:srgbClr val="161B22"/>
                    </a:solidFill>
                  </a:tcPr>
                </a:tc>
                <a:tc>
                  <a:txBody>
                    <a:bodyPr/>
                    <a:lstStyle/>
                    <a:p>
                      <a:pPr algn="ctr"/>
                      <a:r>
                        <a:rPr sz="800">
                          <a:solidFill>
                            <a:srgbClr val="E6EDF3"/>
                          </a:solidFill>
                        </a:rPr>
                        <a:t>+105m</a:t>
                      </a:r>
                    </a:p>
                  </a:txBody>
                  <a:tcPr>
                    <a:solidFill>
                      <a:srgbClr val="161B22"/>
                    </a:solidFill>
                  </a:tcPr>
                </a:tc>
                <a:tc>
                  <a:txBody>
                    <a:bodyPr/>
                    <a:lstStyle/>
                    <a:p>
                      <a:pPr algn="ctr"/>
                      <a:r>
                        <a:rPr sz="800">
                          <a:solidFill>
                            <a:srgbClr val="E6EDF3"/>
                          </a:solidFill>
                        </a:rPr>
                        <a:t>Operational Continuity</a:t>
                      </a:r>
                    </a:p>
                  </a:txBody>
                  <a:tcPr>
                    <a:solidFill>
                      <a:srgbClr val="161B22"/>
                    </a:solidFill>
                  </a:tcPr>
                </a:tc>
                <a:tc>
                  <a:txBody>
                    <a:bodyPr/>
                    <a:lstStyle/>
                    <a:p>
                      <a:pPr algn="ctr"/>
                      <a:r>
                        <a:rPr sz="800">
                          <a:solidFill>
                            <a:srgbClr val="E6EDF3"/>
                          </a:solidFill>
                        </a:rPr>
                        <a:t>Radio</a:t>
                      </a:r>
                    </a:p>
                  </a:txBody>
                  <a:tcPr>
                    <a:solidFill>
                      <a:srgbClr val="161B22"/>
                    </a:solidFill>
                  </a:tcPr>
                </a:tc>
                <a:tc>
                  <a:txBody>
                    <a:bodyPr/>
                    <a:lstStyle/>
                    <a:p>
                      <a:pPr algn="l"/>
                      <a:r>
                        <a:rPr sz="800">
                          <a:solidFill>
                            <a:srgbClr val="E6EDF3"/>
                          </a:solidFill>
                        </a:rPr>
                        <a:t>Stakeholder Pressure Increases</a:t>
                      </a:r>
                    </a:p>
                  </a:txBody>
                  <a:tcPr>
                    <a:solidFill>
                      <a:srgbClr val="161B22"/>
                    </a:solidFill>
                  </a:tcPr>
                </a:tc>
                <a:tc>
                  <a:txBody>
                    <a:bodyPr/>
                    <a:lstStyle/>
                    <a:p>
                      <a:pPr algn="l"/>
                      <a:r>
                        <a:rPr sz="800">
                          <a:solidFill>
                            <a:srgbClr val="E6EDF3"/>
                          </a:solidFill>
                        </a:rPr>
                        <a:t>Enhance transparency in communications with stakeholders.</a:t>
                      </a:r>
                    </a:p>
                  </a:txBody>
                  <a:tcPr>
                    <a:solidFill>
                      <a:srgbClr val="161B22"/>
                    </a:solidFill>
                  </a:tcPr>
                </a:tc>
              </a:tr>
              <a:tr h="292608">
                <a:tc>
                  <a:txBody>
                    <a:bodyPr/>
                    <a:lstStyle/>
                    <a:p>
                      <a:pPr algn="ctr"/>
                      <a:r>
                        <a:rPr sz="800">
                          <a:solidFill>
                            <a:srgbClr val="E6EDF3"/>
                          </a:solidFill>
                        </a:rPr>
                        <a:t>008</a:t>
                      </a:r>
                    </a:p>
                  </a:txBody>
                  <a:tcPr>
                    <a:solidFill>
                      <a:srgbClr val="21262E"/>
                    </a:solidFill>
                  </a:tcPr>
                </a:tc>
                <a:tc>
                  <a:txBody>
                    <a:bodyPr/>
                    <a:lstStyle/>
                    <a:p>
                      <a:pPr algn="ctr"/>
                      <a:r>
                        <a:rPr sz="800">
                          <a:solidFill>
                            <a:srgbClr val="E6EDF3"/>
                          </a:solidFill>
                        </a:rPr>
                        <a:t>+125m</a:t>
                      </a:r>
                    </a:p>
                  </a:txBody>
                  <a:tcPr>
                    <a:solidFill>
                      <a:srgbClr val="21262E"/>
                    </a:solidFill>
                  </a:tcPr>
                </a:tc>
                <a:tc>
                  <a:txBody>
                    <a:bodyPr/>
                    <a:lstStyle/>
                    <a:p>
                      <a:pPr algn="ctr"/>
                      <a:r>
                        <a:rPr sz="800">
                          <a:solidFill>
                            <a:srgbClr val="E6EDF3"/>
                          </a:solidFill>
                        </a:rPr>
                        <a:t>Transition to Recovery</a:t>
                      </a:r>
                    </a:p>
                  </a:txBody>
                  <a:tcPr>
                    <a:solidFill>
                      <a:srgbClr val="21262E"/>
                    </a:solidFill>
                  </a:tcPr>
                </a:tc>
                <a:tc>
                  <a:txBody>
                    <a:bodyPr/>
                    <a:lstStyle/>
                    <a:p>
                      <a:pPr algn="ctr"/>
                      <a:r>
                        <a:rPr sz="800">
                          <a:solidFill>
                            <a:srgbClr val="E6EDF3"/>
                          </a:solidFill>
                        </a:rPr>
                        <a:t>Verbal</a:t>
                      </a:r>
                    </a:p>
                  </a:txBody>
                  <a:tcPr>
                    <a:solidFill>
                      <a:srgbClr val="21262E"/>
                    </a:solidFill>
                  </a:tcPr>
                </a:tc>
                <a:tc>
                  <a:txBody>
                    <a:bodyPr/>
                    <a:lstStyle/>
                    <a:p>
                      <a:pPr algn="l"/>
                      <a:r>
                        <a:rPr sz="800">
                          <a:solidFill>
                            <a:srgbClr val="E6EDF3"/>
                          </a:solidFill>
                        </a:rPr>
                        <a:t>Decision Point: Recovery Initiation</a:t>
                      </a:r>
                    </a:p>
                  </a:txBody>
                  <a:tcPr>
                    <a:solidFill>
                      <a:srgbClr val="21262E"/>
                    </a:solidFill>
                  </a:tcPr>
                </a:tc>
                <a:tc>
                  <a:txBody>
                    <a:bodyPr/>
                    <a:lstStyle/>
                    <a:p>
                      <a:pPr algn="l"/>
                      <a:r>
                        <a:rPr sz="800">
                          <a:solidFill>
                            <a:srgbClr val="E6EDF3"/>
                          </a:solidFill>
                        </a:rPr>
                        <a:t>Evaluate conditions and make a decision to initiate recovery.</a:t>
                      </a:r>
                    </a:p>
                  </a:txBody>
                  <a:tcPr>
                    <a:solidFill>
                      <a:srgbClr val="21262E"/>
                    </a:solidFill>
                  </a:tcPr>
                </a:tc>
              </a:tr>
              <a:tr h="292608">
                <a:tc>
                  <a:txBody>
                    <a:bodyPr/>
                    <a:lstStyle/>
                    <a:p>
                      <a:pPr algn="ctr"/>
                      <a:r>
                        <a:rPr sz="800">
                          <a:solidFill>
                            <a:srgbClr val="E6EDF3"/>
                          </a:solidFill>
                        </a:rPr>
                        <a:t>009</a:t>
                      </a:r>
                    </a:p>
                  </a:txBody>
                  <a:tcPr>
                    <a:solidFill>
                      <a:srgbClr val="161B22"/>
                    </a:solidFill>
                  </a:tcPr>
                </a:tc>
                <a:tc>
                  <a:txBody>
                    <a:bodyPr/>
                    <a:lstStyle/>
                    <a:p>
                      <a:pPr algn="ctr"/>
                      <a:r>
                        <a:rPr sz="800">
                          <a:solidFill>
                            <a:srgbClr val="E6EDF3"/>
                          </a:solidFill>
                        </a:rPr>
                        <a:t>+140m</a:t>
                      </a:r>
                    </a:p>
                  </a:txBody>
                  <a:tcPr>
                    <a:solidFill>
                      <a:srgbClr val="161B22"/>
                    </a:solidFill>
                  </a:tcPr>
                </a:tc>
                <a:tc>
                  <a:txBody>
                    <a:bodyPr/>
                    <a:lstStyle/>
                    <a:p>
                      <a:pPr algn="ctr"/>
                      <a:r>
                        <a:rPr sz="800">
                          <a:solidFill>
                            <a:srgbClr val="E6EDF3"/>
                          </a:solidFill>
                        </a:rPr>
                        <a:t>Transition to Recovery</a:t>
                      </a:r>
                    </a:p>
                  </a:txBody>
                  <a:tcPr>
                    <a:solidFill>
                      <a:srgbClr val="161B22"/>
                    </a:solidFill>
                  </a:tcPr>
                </a:tc>
                <a:tc>
                  <a:txBody>
                    <a:bodyPr/>
                    <a:lstStyle/>
                    <a:p>
                      <a:pPr algn="ctr"/>
                      <a:r>
                        <a:rPr sz="800">
                          <a:solidFill>
                            <a:srgbClr val="E6EDF3"/>
                          </a:solidFill>
                        </a:rPr>
                        <a:t>Microsoft Teams</a:t>
                      </a:r>
                    </a:p>
                  </a:txBody>
                  <a:tcPr>
                    <a:solidFill>
                      <a:srgbClr val="161B22"/>
                    </a:solidFill>
                  </a:tcPr>
                </a:tc>
                <a:tc>
                  <a:txBody>
                    <a:bodyPr/>
                    <a:lstStyle/>
                    <a:p>
                      <a:pPr algn="l"/>
                      <a:r>
                        <a:rPr sz="800">
                          <a:solidFill>
                            <a:srgbClr val="E6EDF3"/>
                          </a:solidFill>
                        </a:rPr>
                        <a:t>Recovery Plan Challenges</a:t>
                      </a:r>
                    </a:p>
                  </a:txBody>
                  <a:tcPr>
                    <a:solidFill>
                      <a:srgbClr val="161B22"/>
                    </a:solidFill>
                  </a:tcPr>
                </a:tc>
                <a:tc>
                  <a:txBody>
                    <a:bodyPr/>
                    <a:lstStyle/>
                    <a:p>
                      <a:pPr algn="l"/>
                      <a:r>
                        <a:rPr sz="800">
                          <a:solidFill>
                            <a:srgbClr val="E6EDF3"/>
                          </a:solidFill>
                        </a:rPr>
                        <a:t>Clarify staff roles and resolve recovery plan challenges.</a:t>
                      </a:r>
                    </a:p>
                  </a:txBody>
                  <a:tcPr>
                    <a:solidFill>
                      <a:srgbClr val="161B22"/>
                    </a:solidFill>
                  </a:tcPr>
                </a:tc>
              </a:tr>
              <a:tr h="292608">
                <a:tc>
                  <a:txBody>
                    <a:bodyPr/>
                    <a:lstStyle/>
                    <a:p>
                      <a:pPr algn="ctr"/>
                      <a:r>
                        <a:rPr sz="800">
                          <a:solidFill>
                            <a:srgbClr val="E6EDF3"/>
                          </a:solidFill>
                        </a:rPr>
                        <a:t>010</a:t>
                      </a:r>
                    </a:p>
                  </a:txBody>
                  <a:tcPr>
                    <a:solidFill>
                      <a:srgbClr val="21262E"/>
                    </a:solidFill>
                  </a:tcPr>
                </a:tc>
                <a:tc>
                  <a:txBody>
                    <a:bodyPr/>
                    <a:lstStyle/>
                    <a:p>
                      <a:pPr algn="ctr"/>
                      <a:r>
                        <a:rPr sz="800">
                          <a:solidFill>
                            <a:srgbClr val="E6EDF3"/>
                          </a:solidFill>
                        </a:rPr>
                        <a:t>+155m</a:t>
                      </a:r>
                    </a:p>
                  </a:txBody>
                  <a:tcPr>
                    <a:solidFill>
                      <a:srgbClr val="21262E"/>
                    </a:solidFill>
                  </a:tcPr>
                </a:tc>
                <a:tc>
                  <a:txBody>
                    <a:bodyPr/>
                    <a:lstStyle/>
                    <a:p>
                      <a:pPr algn="ctr"/>
                      <a:r>
                        <a:rPr sz="800">
                          <a:solidFill>
                            <a:srgbClr val="E6EDF3"/>
                          </a:solidFill>
                        </a:rPr>
                        <a:t>Transition to Recovery</a:t>
                      </a:r>
                    </a:p>
                  </a:txBody>
                  <a:tcPr>
                    <a:solidFill>
                      <a:srgbClr val="21262E"/>
                    </a:solidFill>
                  </a:tcPr>
                </a:tc>
                <a:tc>
                  <a:txBody>
                    <a:bodyPr/>
                    <a:lstStyle/>
                    <a:p>
                      <a:pPr algn="ctr"/>
                      <a:r>
                        <a:rPr sz="800">
                          <a:solidFill>
                            <a:srgbClr val="E6EDF3"/>
                          </a:solidFill>
                        </a:rPr>
                        <a:t>Internal Memo</a:t>
                      </a:r>
                    </a:p>
                  </a:txBody>
                  <a:tcPr>
                    <a:solidFill>
                      <a:srgbClr val="21262E"/>
                    </a:solidFill>
                  </a:tcPr>
                </a:tc>
                <a:tc>
                  <a:txBody>
                    <a:bodyPr/>
                    <a:lstStyle/>
                    <a:p>
                      <a:pPr algn="l"/>
                      <a:r>
                        <a:rPr sz="800">
                          <a:solidFill>
                            <a:srgbClr val="E6EDF3"/>
                          </a:solidFill>
                        </a:rPr>
                        <a:t>Final Recovery Status Update</a:t>
                      </a:r>
                    </a:p>
                  </a:txBody>
                  <a:tcPr>
                    <a:solidFill>
                      <a:srgbClr val="21262E"/>
                    </a:solidFill>
                  </a:tcPr>
                </a:tc>
                <a:tc>
                  <a:txBody>
                    <a:bodyPr/>
                    <a:lstStyle/>
                    <a:p>
                      <a:pPr algn="l"/>
                      <a:r>
                        <a:rPr sz="800">
                          <a:solidFill>
                            <a:srgbClr val="E6EDF3"/>
                          </a:solidFill>
                        </a:rPr>
                        <a:t>Communicate recovery status and plan for long-term staffing.</a:t>
                      </a:r>
                    </a:p>
                  </a:txBody>
                  <a:tcPr>
                    <a:solidFill>
                      <a:srgbClr val="21262E"/>
                    </a:solidFill>
                  </a:tcPr>
                </a:tc>
              </a:tr>
              <a:tr h="292608">
                <a:tc>
                  <a:txBody>
                    <a:bodyPr/>
                    <a:lstStyle/>
                    <a:p>
                      <a:pPr algn="ctr"/>
                      <a:r>
                        <a:rPr sz="800">
                          <a:solidFill>
                            <a:srgbClr val="E6EDF3"/>
                          </a:solidFill>
                        </a:rPr>
                        <a:t>011</a:t>
                      </a:r>
                    </a:p>
                  </a:txBody>
                  <a:tcPr>
                    <a:solidFill>
                      <a:srgbClr val="161B22"/>
                    </a:solidFill>
                  </a:tcPr>
                </a:tc>
                <a:tc>
                  <a:txBody>
                    <a:bodyPr/>
                    <a:lstStyle/>
                    <a:p>
                      <a:pPr algn="ctr"/>
                      <a:r>
                        <a:rPr sz="800">
                          <a:solidFill>
                            <a:srgbClr val="E6EDF3"/>
                          </a:solidFill>
                        </a:rPr>
                        <a:t>+0m</a:t>
                      </a:r>
                    </a:p>
                  </a:txBody>
                  <a:tcPr>
                    <a:solidFill>
                      <a:srgbClr val="161B22"/>
                    </a:solidFill>
                  </a:tcPr>
                </a:tc>
                <a:tc>
                  <a:txBody>
                    <a:bodyPr/>
                    <a:lstStyle/>
                    <a:p>
                      <a:pPr algn="ctr"/>
                      <a:r>
                        <a:rPr sz="800">
                          <a:solidFill>
                            <a:srgbClr val="E6EDF3"/>
                          </a:solidFill>
                        </a:rPr>
                        <a:t/>
                      </a:r>
                    </a:p>
                  </a:txBody>
                  <a:tcPr>
                    <a:solidFill>
                      <a:srgbClr val="161B22"/>
                    </a:solidFill>
                  </a:tcPr>
                </a:tc>
                <a:tc>
                  <a:txBody>
                    <a:bodyPr/>
                    <a:lstStyle/>
                    <a:p>
                      <a:pPr algn="ctr"/>
                      <a:r>
                        <a:rPr sz="800">
                          <a:solidFill>
                            <a:srgbClr val="E6EDF3"/>
                          </a:solidFill>
                        </a:rPr>
                        <a:t>News Bulletin</a:t>
                      </a:r>
                    </a:p>
                  </a:txBody>
                  <a:tcPr>
                    <a:solidFill>
                      <a:srgbClr val="161B22"/>
                    </a:solidFill>
                  </a:tcPr>
                </a:tc>
                <a:tc>
                  <a:txBody>
                    <a:bodyPr/>
                    <a:lstStyle/>
                    <a:p>
                      <a:pPr algn="l"/>
                      <a:r>
                        <a:rPr sz="800">
                          <a:solidFill>
                            <a:srgbClr val="E6EDF3"/>
                          </a:solidFill>
                        </a:rPr>
                        <a:t>Escalating Tensions in Quarantine Zones</a:t>
                      </a:r>
                    </a:p>
                  </a:txBody>
                  <a:tcPr>
                    <a:solidFill>
                      <a:srgbClr val="161B22"/>
                    </a:solidFill>
                  </a:tcPr>
                </a:tc>
                <a:tc>
                  <a:txBody>
                    <a:bodyPr/>
                    <a:lstStyle/>
                    <a:p>
                      <a:pPr algn="l"/>
                      <a:r>
                        <a:rPr sz="800">
                          <a:solidFill>
                            <a:srgbClr val="E6EDF3"/>
                          </a:solidFill>
                        </a:rPr>
                        <a:t>Participants should assess the impact on operational stability and adjust communication strategies to address public con</a:t>
                      </a:r>
                    </a:p>
                  </a:txBody>
                  <a:tcPr>
                    <a:solidFill>
                      <a:srgbClr val="161B22"/>
                    </a:solidFill>
                  </a:tcPr>
                </a:tc>
              </a:tr>
            </a:tbl>
          </a:graphicData>
        </a:graphic>
      </p:graphicFrame>
      <p:sp>
        <p:nvSpPr>
          <p:cNvPr id="7" name="Rectangle 6"/>
          <p:cNvSpPr/>
          <p:nvPr/>
        </p:nvSpPr>
        <p:spPr>
          <a:xfrm>
            <a:off x="0" y="6675120"/>
            <a:ext cx="12188952" cy="1828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73152"/>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182880"/>
            <a:ext cx="7315200" cy="457200"/>
          </a:xfrm>
          <a:prstGeom prst="rect">
            <a:avLst/>
          </a:prstGeom>
          <a:noFill/>
        </p:spPr>
        <p:txBody>
          <a:bodyPr wrap="square">
            <a:spAutoFit/>
          </a:bodyPr>
          <a:lstStyle/>
          <a:p>
            <a:pPr algn="l"/>
            <a:r>
              <a:rPr sz="1000" b="1" i="0">
                <a:solidFill>
                  <a:srgbClr val="58A6FF"/>
                </a:solidFill>
              </a:rPr>
              <a:t>EXERCISE OVERVIEW</a:t>
            </a:r>
          </a:p>
        </p:txBody>
      </p:sp>
      <p:sp>
        <p:nvSpPr>
          <p:cNvPr id="4" name="TextBox 3"/>
          <p:cNvSpPr txBox="1"/>
          <p:nvPr/>
        </p:nvSpPr>
        <p:spPr>
          <a:xfrm>
            <a:off x="548640" y="594360"/>
            <a:ext cx="10972800" cy="640080"/>
          </a:xfrm>
          <a:prstGeom prst="rect">
            <a:avLst/>
          </a:prstGeom>
          <a:noFill/>
        </p:spPr>
        <p:txBody>
          <a:bodyPr wrap="square">
            <a:spAutoFit/>
          </a:bodyPr>
          <a:lstStyle/>
          <a:p>
            <a:pPr algn="l"/>
            <a:r>
              <a:rPr sz="2400" b="1" i="0">
                <a:solidFill>
                  <a:srgbClr val="FFFFFF"/>
                </a:solidFill>
              </a:rPr>
              <a:t>Global Pandemic</a:t>
            </a:r>
          </a:p>
        </p:txBody>
      </p:sp>
      <p:sp>
        <p:nvSpPr>
          <p:cNvPr id="5" name="Rectangle 4"/>
          <p:cNvSpPr/>
          <p:nvPr/>
        </p:nvSpPr>
        <p:spPr>
          <a:xfrm>
            <a:off x="365760" y="1280160"/>
            <a:ext cx="11457432" cy="4000"/>
          </a:xfrm>
          <a:prstGeom prst="rect">
            <a:avLst/>
          </a:prstGeom>
          <a:solidFill>
            <a:srgbClr val="3036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48640" y="1417320"/>
            <a:ext cx="1691640" cy="347472"/>
          </a:xfrm>
          <a:prstGeom prst="rect">
            <a:avLst/>
          </a:prstGeom>
          <a:noFill/>
        </p:spPr>
        <p:txBody>
          <a:bodyPr wrap="square">
            <a:spAutoFit/>
          </a:bodyPr>
          <a:lstStyle/>
          <a:p>
            <a:pPr algn="l"/>
            <a:r>
              <a:rPr sz="950" b="1" i="0">
                <a:solidFill>
                  <a:srgbClr val="8B949E"/>
                </a:solidFill>
              </a:rPr>
              <a:t>Exercise Type</a:t>
            </a:r>
          </a:p>
        </p:txBody>
      </p:sp>
      <p:sp>
        <p:nvSpPr>
          <p:cNvPr id="7" name="TextBox 6"/>
          <p:cNvSpPr txBox="1"/>
          <p:nvPr/>
        </p:nvSpPr>
        <p:spPr>
          <a:xfrm>
            <a:off x="2286000" y="1417320"/>
            <a:ext cx="3840480" cy="347472"/>
          </a:xfrm>
          <a:prstGeom prst="rect">
            <a:avLst/>
          </a:prstGeom>
          <a:noFill/>
        </p:spPr>
        <p:txBody>
          <a:bodyPr wrap="square">
            <a:spAutoFit/>
          </a:bodyPr>
          <a:lstStyle/>
          <a:p>
            <a:pPr algn="l"/>
            <a:r>
              <a:rPr sz="1000" b="0" i="0">
                <a:solidFill>
                  <a:srgbClr val="E6EDF3"/>
                </a:solidFill>
              </a:rPr>
              <a:t>Tabletop</a:t>
            </a:r>
          </a:p>
        </p:txBody>
      </p:sp>
      <p:sp>
        <p:nvSpPr>
          <p:cNvPr id="8" name="TextBox 7"/>
          <p:cNvSpPr txBox="1"/>
          <p:nvPr/>
        </p:nvSpPr>
        <p:spPr>
          <a:xfrm>
            <a:off x="548640" y="1764792"/>
            <a:ext cx="1691640" cy="347472"/>
          </a:xfrm>
          <a:prstGeom prst="rect">
            <a:avLst/>
          </a:prstGeom>
          <a:noFill/>
        </p:spPr>
        <p:txBody>
          <a:bodyPr wrap="square">
            <a:spAutoFit/>
          </a:bodyPr>
          <a:lstStyle/>
          <a:p>
            <a:pPr algn="l"/>
            <a:r>
              <a:rPr sz="950" b="1" i="0">
                <a:solidFill>
                  <a:srgbClr val="8B949E"/>
                </a:solidFill>
              </a:rPr>
              <a:t>Format</a:t>
            </a:r>
          </a:p>
        </p:txBody>
      </p:sp>
      <p:sp>
        <p:nvSpPr>
          <p:cNvPr id="9" name="TextBox 8"/>
          <p:cNvSpPr txBox="1"/>
          <p:nvPr/>
        </p:nvSpPr>
        <p:spPr>
          <a:xfrm>
            <a:off x="2286000" y="1764792"/>
            <a:ext cx="3840480" cy="347472"/>
          </a:xfrm>
          <a:prstGeom prst="rect">
            <a:avLst/>
          </a:prstGeom>
          <a:noFill/>
        </p:spPr>
        <p:txBody>
          <a:bodyPr wrap="square">
            <a:spAutoFit/>
          </a:bodyPr>
          <a:lstStyle/>
          <a:p>
            <a:pPr algn="l"/>
            <a:r>
              <a:rPr sz="1000" b="0" i="0">
                <a:solidFill>
                  <a:srgbClr val="E6EDF3"/>
                </a:solidFill>
              </a:rPr>
              <a:t>Tabletop</a:t>
            </a:r>
          </a:p>
        </p:txBody>
      </p:sp>
      <p:sp>
        <p:nvSpPr>
          <p:cNvPr id="10" name="TextBox 9"/>
          <p:cNvSpPr txBox="1"/>
          <p:nvPr/>
        </p:nvSpPr>
        <p:spPr>
          <a:xfrm>
            <a:off x="548640" y="2112264"/>
            <a:ext cx="1691640" cy="347472"/>
          </a:xfrm>
          <a:prstGeom prst="rect">
            <a:avLst/>
          </a:prstGeom>
          <a:noFill/>
        </p:spPr>
        <p:txBody>
          <a:bodyPr wrap="square">
            <a:spAutoFit/>
          </a:bodyPr>
          <a:lstStyle/>
          <a:p>
            <a:pPr algn="l"/>
            <a:r>
              <a:rPr sz="950" b="1" i="0">
                <a:solidFill>
                  <a:srgbClr val="8B949E"/>
                </a:solidFill>
              </a:rPr>
              <a:t>Complexity</a:t>
            </a:r>
          </a:p>
        </p:txBody>
      </p:sp>
      <p:sp>
        <p:nvSpPr>
          <p:cNvPr id="11" name="TextBox 10"/>
          <p:cNvSpPr txBox="1"/>
          <p:nvPr/>
        </p:nvSpPr>
        <p:spPr>
          <a:xfrm>
            <a:off x="2286000" y="2112264"/>
            <a:ext cx="3840480" cy="347472"/>
          </a:xfrm>
          <a:prstGeom prst="rect">
            <a:avLst/>
          </a:prstGeom>
          <a:noFill/>
        </p:spPr>
        <p:txBody>
          <a:bodyPr wrap="square">
            <a:spAutoFit/>
          </a:bodyPr>
          <a:lstStyle/>
          <a:p>
            <a:pPr algn="l"/>
            <a:r>
              <a:rPr sz="1000" b="0" i="0">
                <a:solidFill>
                  <a:srgbClr val="E6EDF3"/>
                </a:solidFill>
              </a:rPr>
              <a:t>Moderate</a:t>
            </a:r>
          </a:p>
        </p:txBody>
      </p:sp>
      <p:sp>
        <p:nvSpPr>
          <p:cNvPr id="12" name="TextBox 11"/>
          <p:cNvSpPr txBox="1"/>
          <p:nvPr/>
        </p:nvSpPr>
        <p:spPr>
          <a:xfrm>
            <a:off x="548640" y="2459736"/>
            <a:ext cx="1691640" cy="347472"/>
          </a:xfrm>
          <a:prstGeom prst="rect">
            <a:avLst/>
          </a:prstGeom>
          <a:noFill/>
        </p:spPr>
        <p:txBody>
          <a:bodyPr wrap="square">
            <a:spAutoFit/>
          </a:bodyPr>
          <a:lstStyle/>
          <a:p>
            <a:pPr algn="l"/>
            <a:r>
              <a:rPr sz="950" b="1" i="0">
                <a:solidFill>
                  <a:srgbClr val="8B949E"/>
                </a:solidFill>
              </a:rPr>
              <a:t>Duration</a:t>
            </a:r>
          </a:p>
        </p:txBody>
      </p:sp>
      <p:sp>
        <p:nvSpPr>
          <p:cNvPr id="13" name="TextBox 12"/>
          <p:cNvSpPr txBox="1"/>
          <p:nvPr/>
        </p:nvSpPr>
        <p:spPr>
          <a:xfrm>
            <a:off x="2286000" y="2459736"/>
            <a:ext cx="3840480" cy="347472"/>
          </a:xfrm>
          <a:prstGeom prst="rect">
            <a:avLst/>
          </a:prstGeom>
          <a:noFill/>
        </p:spPr>
        <p:txBody>
          <a:bodyPr wrap="square">
            <a:spAutoFit/>
          </a:bodyPr>
          <a:lstStyle/>
          <a:p>
            <a:pPr algn="l"/>
            <a:r>
              <a:rPr sz="1000" b="0" i="0">
                <a:solidFill>
                  <a:srgbClr val="E6EDF3"/>
                </a:solidFill>
              </a:rPr>
              <a:t>180 minutes</a:t>
            </a:r>
          </a:p>
        </p:txBody>
      </p:sp>
      <p:sp>
        <p:nvSpPr>
          <p:cNvPr id="14" name="TextBox 13"/>
          <p:cNvSpPr txBox="1"/>
          <p:nvPr/>
        </p:nvSpPr>
        <p:spPr>
          <a:xfrm>
            <a:off x="548640" y="2807208"/>
            <a:ext cx="1691640" cy="347472"/>
          </a:xfrm>
          <a:prstGeom prst="rect">
            <a:avLst/>
          </a:prstGeom>
          <a:noFill/>
        </p:spPr>
        <p:txBody>
          <a:bodyPr wrap="square">
            <a:spAutoFit/>
          </a:bodyPr>
          <a:lstStyle/>
          <a:p>
            <a:pPr algn="l"/>
            <a:r>
              <a:rPr sz="950" b="1" i="0">
                <a:solidFill>
                  <a:srgbClr val="8B949E"/>
                </a:solidFill>
              </a:rPr>
              <a:t>Category</a:t>
            </a:r>
          </a:p>
        </p:txBody>
      </p:sp>
      <p:sp>
        <p:nvSpPr>
          <p:cNvPr id="15" name="TextBox 14"/>
          <p:cNvSpPr txBox="1"/>
          <p:nvPr/>
        </p:nvSpPr>
        <p:spPr>
          <a:xfrm>
            <a:off x="2286000" y="2807208"/>
            <a:ext cx="3840480" cy="347472"/>
          </a:xfrm>
          <a:prstGeom prst="rect">
            <a:avLst/>
          </a:prstGeom>
          <a:noFill/>
        </p:spPr>
        <p:txBody>
          <a:bodyPr wrap="square">
            <a:spAutoFit/>
          </a:bodyPr>
          <a:lstStyle/>
          <a:p>
            <a:pPr algn="l"/>
            <a:r>
              <a:rPr sz="1000" b="0" i="0">
                <a:solidFill>
                  <a:srgbClr val="E6EDF3"/>
                </a:solidFill>
              </a:rPr>
              <a:t>Workforce Disruption</a:t>
            </a:r>
          </a:p>
        </p:txBody>
      </p:sp>
      <p:sp>
        <p:nvSpPr>
          <p:cNvPr id="16" name="Rectangle 15"/>
          <p:cNvSpPr/>
          <p:nvPr/>
        </p:nvSpPr>
        <p:spPr>
          <a:xfrm>
            <a:off x="6492240" y="1371600"/>
            <a:ext cx="3000" cy="5029200"/>
          </a:xfrm>
          <a:prstGeom prst="rect">
            <a:avLst/>
          </a:prstGeom>
          <a:solidFill>
            <a:srgbClr val="3036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6675120" y="1417320"/>
            <a:ext cx="5120640" cy="320040"/>
          </a:xfrm>
          <a:prstGeom prst="rect">
            <a:avLst/>
          </a:prstGeom>
          <a:noFill/>
        </p:spPr>
        <p:txBody>
          <a:bodyPr wrap="square">
            <a:spAutoFit/>
          </a:bodyPr>
          <a:lstStyle/>
          <a:p>
            <a:pPr algn="l"/>
            <a:r>
              <a:rPr sz="900" b="1" i="0">
                <a:solidFill>
                  <a:srgbClr val="58A6FF"/>
                </a:solidFill>
              </a:rPr>
              <a:t>AIM</a:t>
            </a:r>
          </a:p>
        </p:txBody>
      </p:sp>
      <p:sp>
        <p:nvSpPr>
          <p:cNvPr id="18" name="TextBox 17"/>
          <p:cNvSpPr txBox="1"/>
          <p:nvPr/>
        </p:nvSpPr>
        <p:spPr>
          <a:xfrm>
            <a:off x="6675120" y="1737360"/>
            <a:ext cx="5120640" cy="1097280"/>
          </a:xfrm>
          <a:prstGeom prst="rect">
            <a:avLst/>
          </a:prstGeom>
          <a:noFill/>
        </p:spPr>
        <p:txBody>
          <a:bodyPr wrap="square">
            <a:spAutoFit/>
          </a:bodyPr>
          <a:lstStyle/>
          <a:p>
            <a:pPr algn="l"/>
            <a:r>
              <a:rPr sz="1050" b="0" i="0">
                <a:solidFill>
                  <a:srgbClr val="E6EDF3"/>
                </a:solidFill>
              </a:rPr>
              <a:t>To evaluate Barwon Water's preparedness and response capability in managing workforce disruptions due to a global pandemic.</a:t>
            </a:r>
          </a:p>
        </p:txBody>
      </p:sp>
      <p:sp>
        <p:nvSpPr>
          <p:cNvPr id="19" name="TextBox 18"/>
          <p:cNvSpPr txBox="1"/>
          <p:nvPr/>
        </p:nvSpPr>
        <p:spPr>
          <a:xfrm>
            <a:off x="6675120" y="2926080"/>
            <a:ext cx="5120640" cy="320040"/>
          </a:xfrm>
          <a:prstGeom prst="rect">
            <a:avLst/>
          </a:prstGeom>
          <a:noFill/>
        </p:spPr>
        <p:txBody>
          <a:bodyPr wrap="square">
            <a:spAutoFit/>
          </a:bodyPr>
          <a:lstStyle/>
          <a:p>
            <a:pPr algn="l"/>
            <a:r>
              <a:rPr sz="900" b="1" i="0">
                <a:solidFill>
                  <a:srgbClr val="58A6FF"/>
                </a:solidFill>
              </a:rPr>
              <a:t>SCENARIO</a:t>
            </a:r>
          </a:p>
        </p:txBody>
      </p:sp>
      <p:sp>
        <p:nvSpPr>
          <p:cNvPr id="20" name="TextBox 19"/>
          <p:cNvSpPr txBox="1"/>
          <p:nvPr/>
        </p:nvSpPr>
        <p:spPr>
          <a:xfrm>
            <a:off x="6675120" y="3246120"/>
            <a:ext cx="5120640" cy="3200400"/>
          </a:xfrm>
          <a:prstGeom prst="rect">
            <a:avLst/>
          </a:prstGeom>
          <a:noFill/>
        </p:spPr>
        <p:txBody>
          <a:bodyPr wrap="square">
            <a:spAutoFit/>
          </a:bodyPr>
          <a:lstStyle/>
          <a:p>
            <a:pPr algn="l"/>
            <a:r>
              <a:rPr sz="1000" b="0" i="0">
                <a:solidFill>
                  <a:srgbClr val="E6EDF3"/>
                </a:solidFill>
              </a:rPr>
              <a:t>Barwon Water, a major regional water utility provider, is facing an unprecedented challenge as a rapidly spreading new variant of a global pandemic emerges. The pandemic primarily affects urban areas in Victoria, Australia, leading to a significant portion of the workforce being unable to report to work due to illness or quarantine measures. As the situation unfolds, the organisation struggles to maintain critical water supply and wastewater management services. Key services are at risk due to workforce shortages, and there is mounting pressure from regulators and the media to ensure continuit</a:t>
            </a:r>
          </a:p>
        </p:txBody>
      </p:sp>
      <p:sp>
        <p:nvSpPr>
          <p:cNvPr id="21" name="Rectangle 20"/>
          <p:cNvSpPr/>
          <p:nvPr/>
        </p:nvSpPr>
        <p:spPr>
          <a:xfrm>
            <a:off x="0" y="6675120"/>
            <a:ext cx="12188952" cy="1828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73152"/>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182880"/>
            <a:ext cx="7315200" cy="457200"/>
          </a:xfrm>
          <a:prstGeom prst="rect">
            <a:avLst/>
          </a:prstGeom>
          <a:noFill/>
        </p:spPr>
        <p:txBody>
          <a:bodyPr wrap="square">
            <a:spAutoFit/>
          </a:bodyPr>
          <a:lstStyle/>
          <a:p>
            <a:pPr algn="l"/>
            <a:r>
              <a:rPr sz="1000" b="1" i="0">
                <a:solidFill>
                  <a:srgbClr val="58A6FF"/>
                </a:solidFill>
              </a:rPr>
              <a:t>LEARNING OBJECTIVES</a:t>
            </a:r>
          </a:p>
        </p:txBody>
      </p:sp>
      <p:sp>
        <p:nvSpPr>
          <p:cNvPr id="4" name="TextBox 3"/>
          <p:cNvSpPr txBox="1"/>
          <p:nvPr/>
        </p:nvSpPr>
        <p:spPr>
          <a:xfrm>
            <a:off x="548640" y="594360"/>
            <a:ext cx="10972800" cy="640080"/>
          </a:xfrm>
          <a:prstGeom prst="rect">
            <a:avLst/>
          </a:prstGeom>
          <a:noFill/>
        </p:spPr>
        <p:txBody>
          <a:bodyPr wrap="square">
            <a:spAutoFit/>
          </a:bodyPr>
          <a:lstStyle/>
          <a:p>
            <a:pPr algn="l"/>
            <a:r>
              <a:rPr sz="2200" b="1" i="0">
                <a:solidFill>
                  <a:srgbClr val="FFFFFF"/>
                </a:solidFill>
              </a:rPr>
              <a:t>Global Pandemic</a:t>
            </a:r>
          </a:p>
        </p:txBody>
      </p:sp>
      <p:sp>
        <p:nvSpPr>
          <p:cNvPr id="5" name="Rectangle 4"/>
          <p:cNvSpPr/>
          <p:nvPr/>
        </p:nvSpPr>
        <p:spPr>
          <a:xfrm>
            <a:off x="365760" y="1280160"/>
            <a:ext cx="11457432" cy="4000"/>
          </a:xfrm>
          <a:prstGeom prst="rect">
            <a:avLst/>
          </a:prstGeom>
          <a:solidFill>
            <a:srgbClr val="3036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48640" y="1463040"/>
            <a:ext cx="411480" cy="4114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700" b="1">
                <a:solidFill>
                  <a:srgbClr val="FFFFFF"/>
                </a:solidFill>
              </a:rPr>
              <a:t>OBJ-01</a:t>
            </a:r>
          </a:p>
        </p:txBody>
      </p:sp>
      <p:sp>
        <p:nvSpPr>
          <p:cNvPr id="7" name="TextBox 6"/>
          <p:cNvSpPr txBox="1"/>
          <p:nvPr/>
        </p:nvSpPr>
        <p:spPr>
          <a:xfrm>
            <a:off x="1051560" y="1463040"/>
            <a:ext cx="4892040" cy="548640"/>
          </a:xfrm>
          <a:prstGeom prst="rect">
            <a:avLst/>
          </a:prstGeom>
          <a:noFill/>
        </p:spPr>
        <p:txBody>
          <a:bodyPr wrap="square">
            <a:spAutoFit/>
          </a:bodyPr>
          <a:lstStyle/>
          <a:p>
            <a:pPr algn="l"/>
            <a:r>
              <a:rPr sz="1050" b="1" i="0">
                <a:solidFill>
                  <a:srgbClr val="E6EDF3"/>
                </a:solidFill>
              </a:rPr>
              <a:t>Test the activation of the Crisis Management and Business Continuity Plans within 30 minutes of a pandemic alert.</a:t>
            </a:r>
          </a:p>
        </p:txBody>
      </p:sp>
      <p:sp>
        <p:nvSpPr>
          <p:cNvPr id="8" name="TextBox 7"/>
          <p:cNvSpPr txBox="1"/>
          <p:nvPr/>
        </p:nvSpPr>
        <p:spPr>
          <a:xfrm>
            <a:off x="1051560" y="2057400"/>
            <a:ext cx="4892040" cy="1005840"/>
          </a:xfrm>
          <a:prstGeom prst="rect">
            <a:avLst/>
          </a:prstGeom>
          <a:noFill/>
        </p:spPr>
        <p:txBody>
          <a:bodyPr wrap="square">
            <a:spAutoFit/>
          </a:bodyPr>
          <a:lstStyle/>
          <a:p>
            <a:pPr algn="l"/>
            <a:r>
              <a:rPr sz="900" b="0" i="0">
                <a:solidFill>
                  <a:srgbClr val="3FB950"/>
                </a:solidFill>
              </a:rPr>
              <a:t>✓ Crisis Management Team convenes and actions initial response steps within 30 minutes of alert.</a:t>
            </a:r>
          </a:p>
        </p:txBody>
      </p:sp>
      <p:sp>
        <p:nvSpPr>
          <p:cNvPr id="9" name="Rectangle 8"/>
          <p:cNvSpPr/>
          <p:nvPr/>
        </p:nvSpPr>
        <p:spPr>
          <a:xfrm>
            <a:off x="6400800" y="1463040"/>
            <a:ext cx="411480" cy="4114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700" b="1">
                <a:solidFill>
                  <a:srgbClr val="FFFFFF"/>
                </a:solidFill>
              </a:rPr>
              <a:t>OBJ-02</a:t>
            </a:r>
          </a:p>
        </p:txBody>
      </p:sp>
      <p:sp>
        <p:nvSpPr>
          <p:cNvPr id="10" name="TextBox 9"/>
          <p:cNvSpPr txBox="1"/>
          <p:nvPr/>
        </p:nvSpPr>
        <p:spPr>
          <a:xfrm>
            <a:off x="6903720" y="1463040"/>
            <a:ext cx="4892040" cy="548640"/>
          </a:xfrm>
          <a:prstGeom prst="rect">
            <a:avLst/>
          </a:prstGeom>
          <a:noFill/>
        </p:spPr>
        <p:txBody>
          <a:bodyPr wrap="square">
            <a:spAutoFit/>
          </a:bodyPr>
          <a:lstStyle/>
          <a:p>
            <a:pPr algn="l"/>
            <a:r>
              <a:rPr sz="1050" b="1" i="0">
                <a:solidFill>
                  <a:srgbClr val="E6EDF3"/>
                </a:solidFill>
              </a:rPr>
              <a:t>Validate the effectiveness of internal and external communications during a workforce disruption scenario.</a:t>
            </a:r>
          </a:p>
        </p:txBody>
      </p:sp>
      <p:sp>
        <p:nvSpPr>
          <p:cNvPr id="11" name="TextBox 10"/>
          <p:cNvSpPr txBox="1"/>
          <p:nvPr/>
        </p:nvSpPr>
        <p:spPr>
          <a:xfrm>
            <a:off x="6903720" y="2057400"/>
            <a:ext cx="4892040" cy="1005840"/>
          </a:xfrm>
          <a:prstGeom prst="rect">
            <a:avLst/>
          </a:prstGeom>
          <a:noFill/>
        </p:spPr>
        <p:txBody>
          <a:bodyPr wrap="square">
            <a:spAutoFit/>
          </a:bodyPr>
          <a:lstStyle/>
          <a:p>
            <a:pPr algn="l"/>
            <a:r>
              <a:rPr sz="900" b="0" i="0">
                <a:solidFill>
                  <a:srgbClr val="3FB950"/>
                </a:solidFill>
              </a:rPr>
              <a:t>✓ Communications are timely, consistent, and align with the established crisis communications plan.</a:t>
            </a:r>
          </a:p>
        </p:txBody>
      </p:sp>
      <p:sp>
        <p:nvSpPr>
          <p:cNvPr id="12" name="Rectangle 11"/>
          <p:cNvSpPr/>
          <p:nvPr/>
        </p:nvSpPr>
        <p:spPr>
          <a:xfrm>
            <a:off x="548640" y="3154680"/>
            <a:ext cx="411480" cy="4114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700" b="1">
                <a:solidFill>
                  <a:srgbClr val="FFFFFF"/>
                </a:solidFill>
              </a:rPr>
              <a:t>OBJ-03</a:t>
            </a:r>
          </a:p>
        </p:txBody>
      </p:sp>
      <p:sp>
        <p:nvSpPr>
          <p:cNvPr id="13" name="TextBox 12"/>
          <p:cNvSpPr txBox="1"/>
          <p:nvPr/>
        </p:nvSpPr>
        <p:spPr>
          <a:xfrm>
            <a:off x="1051560" y="3154680"/>
            <a:ext cx="4892040" cy="548640"/>
          </a:xfrm>
          <a:prstGeom prst="rect">
            <a:avLst/>
          </a:prstGeom>
          <a:noFill/>
        </p:spPr>
        <p:txBody>
          <a:bodyPr wrap="square">
            <a:spAutoFit/>
          </a:bodyPr>
          <a:lstStyle/>
          <a:p>
            <a:pPr algn="l"/>
            <a:r>
              <a:rPr sz="1050" b="1" i="0">
                <a:solidFill>
                  <a:srgbClr val="E6EDF3"/>
                </a:solidFill>
              </a:rPr>
              <a:t>Assess the ability to maintain critical water supply and wastewater management services with a reduced workforce.</a:t>
            </a:r>
          </a:p>
        </p:txBody>
      </p:sp>
      <p:sp>
        <p:nvSpPr>
          <p:cNvPr id="14" name="TextBox 13"/>
          <p:cNvSpPr txBox="1"/>
          <p:nvPr/>
        </p:nvSpPr>
        <p:spPr>
          <a:xfrm>
            <a:off x="1051560" y="3749040"/>
            <a:ext cx="4892040" cy="1005840"/>
          </a:xfrm>
          <a:prstGeom prst="rect">
            <a:avLst/>
          </a:prstGeom>
          <a:noFill/>
        </p:spPr>
        <p:txBody>
          <a:bodyPr wrap="square">
            <a:spAutoFit/>
          </a:bodyPr>
          <a:lstStyle/>
          <a:p>
            <a:pPr algn="l"/>
            <a:r>
              <a:rPr sz="900" b="0" i="0">
                <a:solidFill>
                  <a:srgbClr val="3FB950"/>
                </a:solidFill>
              </a:rPr>
              <a:t>✓ Critical services continue without interruption, meeting established Minimum Business Continuity Objectives (MBCO).</a:t>
            </a:r>
          </a:p>
        </p:txBody>
      </p:sp>
      <p:sp>
        <p:nvSpPr>
          <p:cNvPr id="15" name="Rectangle 14"/>
          <p:cNvSpPr/>
          <p:nvPr/>
        </p:nvSpPr>
        <p:spPr>
          <a:xfrm>
            <a:off x="6400800" y="3154680"/>
            <a:ext cx="411480" cy="4114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700" b="1">
                <a:solidFill>
                  <a:srgbClr val="FFFFFF"/>
                </a:solidFill>
              </a:rPr>
              <a:t>OBJ-04</a:t>
            </a:r>
          </a:p>
        </p:txBody>
      </p:sp>
      <p:sp>
        <p:nvSpPr>
          <p:cNvPr id="16" name="TextBox 15"/>
          <p:cNvSpPr txBox="1"/>
          <p:nvPr/>
        </p:nvSpPr>
        <p:spPr>
          <a:xfrm>
            <a:off x="6903720" y="3154680"/>
            <a:ext cx="4892040" cy="548640"/>
          </a:xfrm>
          <a:prstGeom prst="rect">
            <a:avLst/>
          </a:prstGeom>
          <a:noFill/>
        </p:spPr>
        <p:txBody>
          <a:bodyPr wrap="square">
            <a:spAutoFit/>
          </a:bodyPr>
          <a:lstStyle/>
          <a:p>
            <a:pPr algn="l"/>
            <a:r>
              <a:rPr sz="1050" b="1" i="0">
                <a:solidFill>
                  <a:srgbClr val="E6EDF3"/>
                </a:solidFill>
              </a:rPr>
              <a:t>Evaluate decision-making processes for transitioning from response to recovery phases during the pandemic.</a:t>
            </a:r>
          </a:p>
        </p:txBody>
      </p:sp>
      <p:sp>
        <p:nvSpPr>
          <p:cNvPr id="17" name="TextBox 16"/>
          <p:cNvSpPr txBox="1"/>
          <p:nvPr/>
        </p:nvSpPr>
        <p:spPr>
          <a:xfrm>
            <a:off x="6903720" y="3749040"/>
            <a:ext cx="4892040" cy="1005840"/>
          </a:xfrm>
          <a:prstGeom prst="rect">
            <a:avLst/>
          </a:prstGeom>
          <a:noFill/>
        </p:spPr>
        <p:txBody>
          <a:bodyPr wrap="square">
            <a:spAutoFit/>
          </a:bodyPr>
          <a:lstStyle/>
          <a:p>
            <a:pPr algn="l"/>
            <a:r>
              <a:rPr sz="900" b="0" i="0">
                <a:solidFill>
                  <a:srgbClr val="3FB950"/>
                </a:solidFill>
              </a:rPr>
              <a:t>✓ Decisions to shift to recovery mode are made within 4 hours of stabilizing the workforce disruption situation.</a:t>
            </a:r>
          </a:p>
        </p:txBody>
      </p:sp>
      <p:sp>
        <p:nvSpPr>
          <p:cNvPr id="18" name="Rectangle 17"/>
          <p:cNvSpPr/>
          <p:nvPr/>
        </p:nvSpPr>
        <p:spPr>
          <a:xfrm>
            <a:off x="0" y="6675120"/>
            <a:ext cx="12188952" cy="1828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73152"/>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182880"/>
            <a:ext cx="7315200" cy="457200"/>
          </a:xfrm>
          <a:prstGeom prst="rect">
            <a:avLst/>
          </a:prstGeom>
          <a:noFill/>
        </p:spPr>
        <p:txBody>
          <a:bodyPr wrap="square">
            <a:spAutoFit/>
          </a:bodyPr>
          <a:lstStyle/>
          <a:p>
            <a:pPr algn="l"/>
            <a:r>
              <a:rPr sz="1000" b="1" i="0">
                <a:solidFill>
                  <a:srgbClr val="58A6FF"/>
                </a:solidFill>
              </a:rPr>
              <a:t>EXERCISE PHASES</a:t>
            </a:r>
          </a:p>
        </p:txBody>
      </p:sp>
      <p:sp>
        <p:nvSpPr>
          <p:cNvPr id="4" name="TextBox 3"/>
          <p:cNvSpPr txBox="1"/>
          <p:nvPr/>
        </p:nvSpPr>
        <p:spPr>
          <a:xfrm>
            <a:off x="548640" y="594360"/>
            <a:ext cx="10972800" cy="640080"/>
          </a:xfrm>
          <a:prstGeom prst="rect">
            <a:avLst/>
          </a:prstGeom>
          <a:noFill/>
        </p:spPr>
        <p:txBody>
          <a:bodyPr wrap="square">
            <a:spAutoFit/>
          </a:bodyPr>
          <a:lstStyle/>
          <a:p>
            <a:pPr algn="l"/>
            <a:r>
              <a:rPr sz="2200" b="1" i="0">
                <a:solidFill>
                  <a:srgbClr val="FFFFFF"/>
                </a:solidFill>
              </a:rPr>
              <a:t>Global Pandemic</a:t>
            </a:r>
          </a:p>
        </p:txBody>
      </p:sp>
      <p:sp>
        <p:nvSpPr>
          <p:cNvPr id="5" name="Rectangle 4"/>
          <p:cNvSpPr/>
          <p:nvPr/>
        </p:nvSpPr>
        <p:spPr>
          <a:xfrm>
            <a:off x="365760" y="1280160"/>
            <a:ext cx="11457432" cy="4000"/>
          </a:xfrm>
          <a:prstGeom prst="rect">
            <a:avLst/>
          </a:prstGeom>
          <a:solidFill>
            <a:srgbClr val="3036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48640" y="1463040"/>
            <a:ext cx="5394960" cy="1371600"/>
          </a:xfrm>
          <a:prstGeom prst="rect">
            <a:avLst/>
          </a:prstGeom>
          <a:solidFill>
            <a:srgbClr val="161B22"/>
          </a:solidFill>
          <a:ln w="19050">
            <a:solidFill>
              <a:srgbClr val="1F6FE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548640" y="1463040"/>
            <a:ext cx="109728" cy="137160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749808" y="1600200"/>
            <a:ext cx="502920" cy="50292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nchor="ctr">
          <a:bodyPr rtlCol="0" anchor="ctr"/>
          <a:lstStyle/>
          <a:p>
            <a:pPr algn="ctr"/>
            <a:r>
              <a:rPr sz="1400" b="1">
                <a:solidFill>
                  <a:srgbClr val="FFFFFF"/>
                </a:solidFill>
              </a:rPr>
              <a:t>1</a:t>
            </a:r>
          </a:p>
        </p:txBody>
      </p:sp>
      <p:sp>
        <p:nvSpPr>
          <p:cNvPr id="9" name="TextBox 8"/>
          <p:cNvSpPr txBox="1"/>
          <p:nvPr/>
        </p:nvSpPr>
        <p:spPr>
          <a:xfrm>
            <a:off x="1353312" y="1600200"/>
            <a:ext cx="4480560" cy="411480"/>
          </a:xfrm>
          <a:prstGeom prst="rect">
            <a:avLst/>
          </a:prstGeom>
          <a:noFill/>
        </p:spPr>
        <p:txBody>
          <a:bodyPr wrap="square">
            <a:spAutoFit/>
          </a:bodyPr>
          <a:lstStyle/>
          <a:p>
            <a:pPr algn="l"/>
            <a:r>
              <a:rPr sz="1400" b="1" i="0">
                <a:solidFill>
                  <a:srgbClr val="FFFFFF"/>
                </a:solidFill>
              </a:rPr>
              <a:t>Activation and Initial Response</a:t>
            </a:r>
          </a:p>
        </p:txBody>
      </p:sp>
      <p:sp>
        <p:nvSpPr>
          <p:cNvPr id="10" name="TextBox 9"/>
          <p:cNvSpPr txBox="1"/>
          <p:nvPr/>
        </p:nvSpPr>
        <p:spPr>
          <a:xfrm>
            <a:off x="1353312" y="2011680"/>
            <a:ext cx="4480560" cy="256032"/>
          </a:xfrm>
          <a:prstGeom prst="rect">
            <a:avLst/>
          </a:prstGeom>
          <a:noFill/>
        </p:spPr>
        <p:txBody>
          <a:bodyPr wrap="square">
            <a:spAutoFit/>
          </a:bodyPr>
          <a:lstStyle/>
          <a:p>
            <a:pPr algn="l"/>
            <a:r>
              <a:rPr sz="950" b="0" i="0">
                <a:solidFill>
                  <a:srgbClr val="58A6FF"/>
                </a:solidFill>
              </a:rPr>
              <a:t>T+0–30 min  (30 min)</a:t>
            </a:r>
          </a:p>
        </p:txBody>
      </p:sp>
      <p:sp>
        <p:nvSpPr>
          <p:cNvPr id="11" name="TextBox 10"/>
          <p:cNvSpPr txBox="1"/>
          <p:nvPr/>
        </p:nvSpPr>
        <p:spPr>
          <a:xfrm>
            <a:off x="1353312" y="2286000"/>
            <a:ext cx="4480560" cy="502920"/>
          </a:xfrm>
          <a:prstGeom prst="rect">
            <a:avLst/>
          </a:prstGeom>
          <a:noFill/>
        </p:spPr>
        <p:txBody>
          <a:bodyPr wrap="square">
            <a:spAutoFit/>
          </a:bodyPr>
          <a:lstStyle/>
          <a:p>
            <a:pPr algn="l"/>
            <a:r>
              <a:rPr sz="950" b="0" i="0">
                <a:solidFill>
                  <a:srgbClr val="E6EDF3"/>
                </a:solidFill>
              </a:rPr>
              <a:t>Test the activation of Crisis Management and Business Continuity Plans within 30 minutes of a pandemic alert.</a:t>
            </a:r>
          </a:p>
        </p:txBody>
      </p:sp>
      <p:sp>
        <p:nvSpPr>
          <p:cNvPr id="12" name="Rectangle 11"/>
          <p:cNvSpPr/>
          <p:nvPr/>
        </p:nvSpPr>
        <p:spPr>
          <a:xfrm>
            <a:off x="6400800" y="1463040"/>
            <a:ext cx="5394960" cy="1371600"/>
          </a:xfrm>
          <a:prstGeom prst="rect">
            <a:avLst/>
          </a:prstGeom>
          <a:solidFill>
            <a:srgbClr val="161B22"/>
          </a:solidFill>
          <a:ln w="19050">
            <a:solidFill>
              <a:srgbClr val="E3B3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400800" y="1463040"/>
            <a:ext cx="109728" cy="1371600"/>
          </a:xfrm>
          <a:prstGeom prst="rect">
            <a:avLst/>
          </a:prstGeom>
          <a:solidFill>
            <a:srgbClr val="E3B3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6601968" y="1600200"/>
            <a:ext cx="502920" cy="502920"/>
          </a:xfrm>
          <a:prstGeom prst="rect">
            <a:avLst/>
          </a:prstGeom>
          <a:solidFill>
            <a:srgbClr val="E3B341"/>
          </a:solidFill>
          <a:ln>
            <a:noFill/>
          </a:ln>
        </p:spPr>
        <p:style>
          <a:lnRef idx="1">
            <a:schemeClr val="accent1"/>
          </a:lnRef>
          <a:fillRef idx="3">
            <a:schemeClr val="accent1"/>
          </a:fillRef>
          <a:effectRef idx="2">
            <a:schemeClr val="accent1"/>
          </a:effectRef>
          <a:fontRef idx="minor">
            <a:schemeClr val="lt1"/>
          </a:fontRef>
        </p:style>
        <p:txBody anchor="ctr">
          <a:bodyPr rtlCol="0" anchor="ctr"/>
          <a:lstStyle/>
          <a:p>
            <a:pPr algn="ctr"/>
            <a:r>
              <a:rPr sz="1400" b="1">
                <a:solidFill>
                  <a:srgbClr val="FFFFFF"/>
                </a:solidFill>
              </a:rPr>
              <a:t>2</a:t>
            </a:r>
          </a:p>
        </p:txBody>
      </p:sp>
      <p:sp>
        <p:nvSpPr>
          <p:cNvPr id="15" name="TextBox 14"/>
          <p:cNvSpPr txBox="1"/>
          <p:nvPr/>
        </p:nvSpPr>
        <p:spPr>
          <a:xfrm>
            <a:off x="7205472" y="1600200"/>
            <a:ext cx="4480560" cy="411480"/>
          </a:xfrm>
          <a:prstGeom prst="rect">
            <a:avLst/>
          </a:prstGeom>
          <a:noFill/>
        </p:spPr>
        <p:txBody>
          <a:bodyPr wrap="square">
            <a:spAutoFit/>
          </a:bodyPr>
          <a:lstStyle/>
          <a:p>
            <a:pPr algn="l"/>
            <a:r>
              <a:rPr sz="1400" b="1" i="0">
                <a:solidFill>
                  <a:srgbClr val="FFFFFF"/>
                </a:solidFill>
              </a:rPr>
              <a:t>Communication and Coordination</a:t>
            </a:r>
          </a:p>
        </p:txBody>
      </p:sp>
      <p:sp>
        <p:nvSpPr>
          <p:cNvPr id="16" name="TextBox 15"/>
          <p:cNvSpPr txBox="1"/>
          <p:nvPr/>
        </p:nvSpPr>
        <p:spPr>
          <a:xfrm>
            <a:off x="7205472" y="2011680"/>
            <a:ext cx="4480560" cy="256032"/>
          </a:xfrm>
          <a:prstGeom prst="rect">
            <a:avLst/>
          </a:prstGeom>
          <a:noFill/>
        </p:spPr>
        <p:txBody>
          <a:bodyPr wrap="square">
            <a:spAutoFit/>
          </a:bodyPr>
          <a:lstStyle/>
          <a:p>
            <a:pPr algn="l"/>
            <a:r>
              <a:rPr sz="950" b="0" i="0">
                <a:solidFill>
                  <a:srgbClr val="58A6FF"/>
                </a:solidFill>
              </a:rPr>
              <a:t>T+30–75 min  (45 min)</a:t>
            </a:r>
          </a:p>
        </p:txBody>
      </p:sp>
      <p:sp>
        <p:nvSpPr>
          <p:cNvPr id="17" name="TextBox 16"/>
          <p:cNvSpPr txBox="1"/>
          <p:nvPr/>
        </p:nvSpPr>
        <p:spPr>
          <a:xfrm>
            <a:off x="7205472" y="2286000"/>
            <a:ext cx="4480560" cy="502920"/>
          </a:xfrm>
          <a:prstGeom prst="rect">
            <a:avLst/>
          </a:prstGeom>
          <a:noFill/>
        </p:spPr>
        <p:txBody>
          <a:bodyPr wrap="square">
            <a:spAutoFit/>
          </a:bodyPr>
          <a:lstStyle/>
          <a:p>
            <a:pPr algn="l"/>
            <a:r>
              <a:rPr sz="950" b="0" i="0">
                <a:solidFill>
                  <a:srgbClr val="E6EDF3"/>
                </a:solidFill>
              </a:rPr>
              <a:t>Validate the effectiveness of internal and external communications during a workforce disruption scenario.</a:t>
            </a:r>
          </a:p>
        </p:txBody>
      </p:sp>
      <p:sp>
        <p:nvSpPr>
          <p:cNvPr id="18" name="Rectangle 17"/>
          <p:cNvSpPr/>
          <p:nvPr/>
        </p:nvSpPr>
        <p:spPr>
          <a:xfrm>
            <a:off x="548640" y="3063240"/>
            <a:ext cx="5394960" cy="1371600"/>
          </a:xfrm>
          <a:prstGeom prst="rect">
            <a:avLst/>
          </a:prstGeom>
          <a:solidFill>
            <a:srgbClr val="161B22"/>
          </a:solidFill>
          <a:ln w="19050">
            <a:solidFill>
              <a:srgbClr val="3FB95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548640" y="3063240"/>
            <a:ext cx="109728" cy="1371600"/>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749808" y="3200400"/>
            <a:ext cx="502920" cy="502920"/>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nchor="ctr">
          <a:bodyPr rtlCol="0" anchor="ctr"/>
          <a:lstStyle/>
          <a:p>
            <a:pPr algn="ctr"/>
            <a:r>
              <a:rPr sz="1400" b="1">
                <a:solidFill>
                  <a:srgbClr val="FFFFFF"/>
                </a:solidFill>
              </a:rPr>
              <a:t>3</a:t>
            </a:r>
          </a:p>
        </p:txBody>
      </p:sp>
      <p:sp>
        <p:nvSpPr>
          <p:cNvPr id="21" name="TextBox 20"/>
          <p:cNvSpPr txBox="1"/>
          <p:nvPr/>
        </p:nvSpPr>
        <p:spPr>
          <a:xfrm>
            <a:off x="1353312" y="3200400"/>
            <a:ext cx="4480560" cy="411480"/>
          </a:xfrm>
          <a:prstGeom prst="rect">
            <a:avLst/>
          </a:prstGeom>
          <a:noFill/>
        </p:spPr>
        <p:txBody>
          <a:bodyPr wrap="square">
            <a:spAutoFit/>
          </a:bodyPr>
          <a:lstStyle/>
          <a:p>
            <a:pPr algn="l"/>
            <a:r>
              <a:rPr sz="1400" b="1" i="0">
                <a:solidFill>
                  <a:srgbClr val="FFFFFF"/>
                </a:solidFill>
              </a:rPr>
              <a:t>Operational Continuity</a:t>
            </a:r>
          </a:p>
        </p:txBody>
      </p:sp>
      <p:sp>
        <p:nvSpPr>
          <p:cNvPr id="22" name="TextBox 21"/>
          <p:cNvSpPr txBox="1"/>
          <p:nvPr/>
        </p:nvSpPr>
        <p:spPr>
          <a:xfrm>
            <a:off x="1353312" y="3611880"/>
            <a:ext cx="4480560" cy="256032"/>
          </a:xfrm>
          <a:prstGeom prst="rect">
            <a:avLst/>
          </a:prstGeom>
          <a:noFill/>
        </p:spPr>
        <p:txBody>
          <a:bodyPr wrap="square">
            <a:spAutoFit/>
          </a:bodyPr>
          <a:lstStyle/>
          <a:p>
            <a:pPr algn="l"/>
            <a:r>
              <a:rPr sz="950" b="0" i="0">
                <a:solidFill>
                  <a:srgbClr val="58A6FF"/>
                </a:solidFill>
              </a:rPr>
              <a:t>T+75–120 min  (45 min)</a:t>
            </a:r>
          </a:p>
        </p:txBody>
      </p:sp>
      <p:sp>
        <p:nvSpPr>
          <p:cNvPr id="23" name="TextBox 22"/>
          <p:cNvSpPr txBox="1"/>
          <p:nvPr/>
        </p:nvSpPr>
        <p:spPr>
          <a:xfrm>
            <a:off x="1353312" y="3886200"/>
            <a:ext cx="4480560" cy="502920"/>
          </a:xfrm>
          <a:prstGeom prst="rect">
            <a:avLst/>
          </a:prstGeom>
          <a:noFill/>
        </p:spPr>
        <p:txBody>
          <a:bodyPr wrap="square">
            <a:spAutoFit/>
          </a:bodyPr>
          <a:lstStyle/>
          <a:p>
            <a:pPr algn="l"/>
            <a:r>
              <a:rPr sz="950" b="0" i="0">
                <a:solidFill>
                  <a:srgbClr val="E6EDF3"/>
                </a:solidFill>
              </a:rPr>
              <a:t>Assess the ability to maintain critical water supply and wastewater management services with a reduced workforce.</a:t>
            </a:r>
          </a:p>
        </p:txBody>
      </p:sp>
      <p:sp>
        <p:nvSpPr>
          <p:cNvPr id="24" name="Rectangle 23"/>
          <p:cNvSpPr/>
          <p:nvPr/>
        </p:nvSpPr>
        <p:spPr>
          <a:xfrm>
            <a:off x="6400800" y="3063240"/>
            <a:ext cx="5394960" cy="1371600"/>
          </a:xfrm>
          <a:prstGeom prst="rect">
            <a:avLst/>
          </a:prstGeom>
          <a:solidFill>
            <a:srgbClr val="161B22"/>
          </a:solidFill>
          <a:ln w="19050">
            <a:solidFill>
              <a:srgbClr val="F85149"/>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Rectangle 24"/>
          <p:cNvSpPr/>
          <p:nvPr/>
        </p:nvSpPr>
        <p:spPr>
          <a:xfrm>
            <a:off x="6400800" y="3063240"/>
            <a:ext cx="109728" cy="1371600"/>
          </a:xfrm>
          <a:prstGeom prst="rect">
            <a:avLst/>
          </a:prstGeom>
          <a:solidFill>
            <a:srgbClr val="F851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6601968" y="3200400"/>
            <a:ext cx="502920" cy="502920"/>
          </a:xfrm>
          <a:prstGeom prst="rect">
            <a:avLst/>
          </a:prstGeom>
          <a:solidFill>
            <a:srgbClr val="F85149"/>
          </a:solidFill>
          <a:ln>
            <a:noFill/>
          </a:ln>
        </p:spPr>
        <p:style>
          <a:lnRef idx="1">
            <a:schemeClr val="accent1"/>
          </a:lnRef>
          <a:fillRef idx="3">
            <a:schemeClr val="accent1"/>
          </a:fillRef>
          <a:effectRef idx="2">
            <a:schemeClr val="accent1"/>
          </a:effectRef>
          <a:fontRef idx="minor">
            <a:schemeClr val="lt1"/>
          </a:fontRef>
        </p:style>
        <p:txBody anchor="ctr">
          <a:bodyPr rtlCol="0" anchor="ctr"/>
          <a:lstStyle/>
          <a:p>
            <a:pPr algn="ctr"/>
            <a:r>
              <a:rPr sz="1400" b="1">
                <a:solidFill>
                  <a:srgbClr val="FFFFFF"/>
                </a:solidFill>
              </a:rPr>
              <a:t>4</a:t>
            </a:r>
          </a:p>
        </p:txBody>
      </p:sp>
      <p:sp>
        <p:nvSpPr>
          <p:cNvPr id="27" name="TextBox 26"/>
          <p:cNvSpPr txBox="1"/>
          <p:nvPr/>
        </p:nvSpPr>
        <p:spPr>
          <a:xfrm>
            <a:off x="7205472" y="3200400"/>
            <a:ext cx="4480560" cy="411480"/>
          </a:xfrm>
          <a:prstGeom prst="rect">
            <a:avLst/>
          </a:prstGeom>
          <a:noFill/>
        </p:spPr>
        <p:txBody>
          <a:bodyPr wrap="square">
            <a:spAutoFit/>
          </a:bodyPr>
          <a:lstStyle/>
          <a:p>
            <a:pPr algn="l"/>
            <a:r>
              <a:rPr sz="1400" b="1" i="0">
                <a:solidFill>
                  <a:srgbClr val="FFFFFF"/>
                </a:solidFill>
              </a:rPr>
              <a:t>Transition to Recovery</a:t>
            </a:r>
          </a:p>
        </p:txBody>
      </p:sp>
      <p:sp>
        <p:nvSpPr>
          <p:cNvPr id="28" name="TextBox 27"/>
          <p:cNvSpPr txBox="1"/>
          <p:nvPr/>
        </p:nvSpPr>
        <p:spPr>
          <a:xfrm>
            <a:off x="7205472" y="3611880"/>
            <a:ext cx="4480560" cy="256032"/>
          </a:xfrm>
          <a:prstGeom prst="rect">
            <a:avLst/>
          </a:prstGeom>
          <a:noFill/>
        </p:spPr>
        <p:txBody>
          <a:bodyPr wrap="square">
            <a:spAutoFit/>
          </a:bodyPr>
          <a:lstStyle/>
          <a:p>
            <a:pPr algn="l"/>
            <a:r>
              <a:rPr sz="950" b="0" i="0">
                <a:solidFill>
                  <a:srgbClr val="58A6FF"/>
                </a:solidFill>
              </a:rPr>
              <a:t>T+120–160 min  (40 min)</a:t>
            </a:r>
          </a:p>
        </p:txBody>
      </p:sp>
      <p:sp>
        <p:nvSpPr>
          <p:cNvPr id="29" name="TextBox 28"/>
          <p:cNvSpPr txBox="1"/>
          <p:nvPr/>
        </p:nvSpPr>
        <p:spPr>
          <a:xfrm>
            <a:off x="7205472" y="3886200"/>
            <a:ext cx="4480560" cy="502920"/>
          </a:xfrm>
          <a:prstGeom prst="rect">
            <a:avLst/>
          </a:prstGeom>
          <a:noFill/>
        </p:spPr>
        <p:txBody>
          <a:bodyPr wrap="square">
            <a:spAutoFit/>
          </a:bodyPr>
          <a:lstStyle/>
          <a:p>
            <a:pPr algn="l"/>
            <a:r>
              <a:rPr sz="950" b="0" i="0">
                <a:solidFill>
                  <a:srgbClr val="E6EDF3"/>
                </a:solidFill>
              </a:rPr>
              <a:t>Evaluate decision-making processes for transitioning from response to recovery phases during the pandemic.</a:t>
            </a:r>
          </a:p>
        </p:txBody>
      </p:sp>
      <p:sp>
        <p:nvSpPr>
          <p:cNvPr id="30" name="Rectangle 29"/>
          <p:cNvSpPr/>
          <p:nvPr/>
        </p:nvSpPr>
        <p:spPr>
          <a:xfrm>
            <a:off x="0" y="6675120"/>
            <a:ext cx="12188952" cy="1828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88952" cy="658368"/>
          </a:xfrm>
          <a:prstGeom prst="rect">
            <a:avLst/>
          </a:prstGeom>
          <a:solidFill>
            <a:srgbClr val="1216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1371600" y="64008"/>
            <a:ext cx="8229600" cy="365760"/>
          </a:xfrm>
          <a:prstGeom prst="rect">
            <a:avLst/>
          </a:prstGeom>
          <a:noFill/>
        </p:spPr>
        <p:txBody>
          <a:bodyPr wrap="square">
            <a:spAutoFit/>
          </a:bodyPr>
          <a:lstStyle/>
          <a:p>
            <a:pPr algn="l"/>
            <a:r>
              <a:rPr sz="2000" b="1" i="0">
                <a:solidFill>
                  <a:srgbClr val="FFFFFF"/>
                </a:solidFill>
              </a:rPr>
              <a:t>Global Pandemic</a:t>
            </a:r>
          </a:p>
        </p:txBody>
      </p:sp>
      <p:sp>
        <p:nvSpPr>
          <p:cNvPr id="4" name="TextBox 3"/>
          <p:cNvSpPr txBox="1"/>
          <p:nvPr/>
        </p:nvSpPr>
        <p:spPr>
          <a:xfrm>
            <a:off x="1371600" y="420624"/>
            <a:ext cx="7315200" cy="201168"/>
          </a:xfrm>
          <a:prstGeom prst="rect">
            <a:avLst/>
          </a:prstGeom>
          <a:noFill/>
        </p:spPr>
        <p:txBody>
          <a:bodyPr wrap="square">
            <a:spAutoFit/>
          </a:bodyPr>
          <a:lstStyle/>
          <a:p>
            <a:pPr algn="l"/>
            <a:r>
              <a:rPr sz="900" b="0" i="0">
                <a:solidFill>
                  <a:srgbClr val="94A5C8"/>
                </a:solidFill>
              </a:rPr>
              <a:t>Duration: 3h 00min  |    |  2026-06-12</a:t>
            </a:r>
          </a:p>
        </p:txBody>
      </p:sp>
      <p:sp>
        <p:nvSpPr>
          <p:cNvPr id="5" name="Rounded Rectangle 4"/>
          <p:cNvSpPr/>
          <p:nvPr/>
        </p:nvSpPr>
        <p:spPr>
          <a:xfrm>
            <a:off x="9738360" y="128016"/>
            <a:ext cx="2194560" cy="402336"/>
          </a:xfrm>
          <a:prstGeom prst="roundRect">
            <a:avLst>
              <a:gd name="adj" fmla="val 5000000000"/>
            </a:avLst>
          </a:prstGeom>
          <a:solidFill>
            <a:srgbClr val="BE410A"/>
          </a:solidFill>
          <a:ln>
            <a:noFill/>
          </a:ln>
        </p:spPr>
        <p:style>
          <a:lnRef idx="1">
            <a:schemeClr val="accent1"/>
          </a:lnRef>
          <a:fillRef idx="3">
            <a:schemeClr val="accent1"/>
          </a:fillRef>
          <a:effectRef idx="2">
            <a:schemeClr val="accent1"/>
          </a:effectRef>
          <a:fontRef idx="minor">
            <a:schemeClr val="lt1"/>
          </a:fontRef>
        </p:style>
        <p:txBody anchor="ctr">
          <a:bodyPr rtlCol="0" anchor="ctr"/>
          <a:lstStyle/>
          <a:p>
            <a:pPr algn="ctr"/>
            <a:r>
              <a:rPr sz="900" b="1">
                <a:solidFill>
                  <a:srgbClr val="FFFFFF"/>
                </a:solidFill>
              </a:rPr>
              <a:t>EXERCISE ONLY</a:t>
            </a:r>
          </a:p>
        </p:txBody>
      </p:sp>
      <p:sp>
        <p:nvSpPr>
          <p:cNvPr id="6" name="Rectangle 5"/>
          <p:cNvSpPr/>
          <p:nvPr/>
        </p:nvSpPr>
        <p:spPr>
          <a:xfrm>
            <a:off x="109728" y="845820"/>
            <a:ext cx="73152" cy="15544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219456" y="1394460"/>
            <a:ext cx="1060704" cy="228600"/>
          </a:xfrm>
          <a:prstGeom prst="rect">
            <a:avLst/>
          </a:prstGeom>
          <a:noFill/>
        </p:spPr>
        <p:txBody>
          <a:bodyPr wrap="square">
            <a:spAutoFit/>
          </a:bodyPr>
          <a:lstStyle/>
          <a:p>
            <a:pPr algn="l"/>
            <a:r>
              <a:rPr sz="900" b="1" i="0">
                <a:solidFill>
                  <a:srgbClr val="1F6FEB"/>
                </a:solidFill>
              </a:rPr>
              <a:t>Phase 1</a:t>
            </a:r>
          </a:p>
        </p:txBody>
      </p:sp>
      <p:sp>
        <p:nvSpPr>
          <p:cNvPr id="8" name="TextBox 7"/>
          <p:cNvSpPr txBox="1"/>
          <p:nvPr/>
        </p:nvSpPr>
        <p:spPr>
          <a:xfrm>
            <a:off x="219456" y="1650492"/>
            <a:ext cx="1060704" cy="201168"/>
          </a:xfrm>
          <a:prstGeom prst="rect">
            <a:avLst/>
          </a:prstGeom>
          <a:noFill/>
        </p:spPr>
        <p:txBody>
          <a:bodyPr wrap="square">
            <a:spAutoFit/>
          </a:bodyPr>
          <a:lstStyle/>
          <a:p>
            <a:pPr algn="l"/>
            <a:r>
              <a:rPr sz="750" b="0" i="0">
                <a:solidFill>
                  <a:srgbClr val="8B949E"/>
                </a:solidFill>
              </a:rPr>
              <a:t>Test the activation </a:t>
            </a:r>
          </a:p>
        </p:txBody>
      </p:sp>
      <p:sp>
        <p:nvSpPr>
          <p:cNvPr id="9" name="Rectangle 8"/>
          <p:cNvSpPr/>
          <p:nvPr/>
        </p:nvSpPr>
        <p:spPr>
          <a:xfrm>
            <a:off x="109728" y="2537460"/>
            <a:ext cx="73152" cy="1554480"/>
          </a:xfrm>
          <a:prstGeom prst="rect">
            <a:avLst/>
          </a:prstGeom>
          <a:solidFill>
            <a:srgbClr val="E3B3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219456" y="3086100"/>
            <a:ext cx="1060704" cy="228600"/>
          </a:xfrm>
          <a:prstGeom prst="rect">
            <a:avLst/>
          </a:prstGeom>
          <a:noFill/>
        </p:spPr>
        <p:txBody>
          <a:bodyPr wrap="square">
            <a:spAutoFit/>
          </a:bodyPr>
          <a:lstStyle/>
          <a:p>
            <a:pPr algn="l"/>
            <a:r>
              <a:rPr sz="900" b="1" i="0">
                <a:solidFill>
                  <a:srgbClr val="E3B341"/>
                </a:solidFill>
              </a:rPr>
              <a:t>Phase 2</a:t>
            </a:r>
          </a:p>
        </p:txBody>
      </p:sp>
      <p:sp>
        <p:nvSpPr>
          <p:cNvPr id="11" name="TextBox 10"/>
          <p:cNvSpPr txBox="1"/>
          <p:nvPr/>
        </p:nvSpPr>
        <p:spPr>
          <a:xfrm>
            <a:off x="219456" y="3342132"/>
            <a:ext cx="1060704" cy="201168"/>
          </a:xfrm>
          <a:prstGeom prst="rect">
            <a:avLst/>
          </a:prstGeom>
          <a:noFill/>
        </p:spPr>
        <p:txBody>
          <a:bodyPr wrap="square">
            <a:spAutoFit/>
          </a:bodyPr>
          <a:lstStyle/>
          <a:p>
            <a:pPr algn="l"/>
            <a:r>
              <a:rPr sz="750" b="0" i="0">
                <a:solidFill>
                  <a:srgbClr val="8B949E"/>
                </a:solidFill>
              </a:rPr>
              <a:t>Validate the effecti</a:t>
            </a:r>
          </a:p>
        </p:txBody>
      </p:sp>
      <p:sp>
        <p:nvSpPr>
          <p:cNvPr id="12" name="Rectangle 11"/>
          <p:cNvSpPr/>
          <p:nvPr/>
        </p:nvSpPr>
        <p:spPr>
          <a:xfrm>
            <a:off x="109728" y="4229100"/>
            <a:ext cx="73152" cy="1554480"/>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219456" y="4777740"/>
            <a:ext cx="1060704" cy="228600"/>
          </a:xfrm>
          <a:prstGeom prst="rect">
            <a:avLst/>
          </a:prstGeom>
          <a:noFill/>
        </p:spPr>
        <p:txBody>
          <a:bodyPr wrap="square">
            <a:spAutoFit/>
          </a:bodyPr>
          <a:lstStyle/>
          <a:p>
            <a:pPr algn="l"/>
            <a:r>
              <a:rPr sz="900" b="1" i="0">
                <a:solidFill>
                  <a:srgbClr val="3FB950"/>
                </a:solidFill>
              </a:rPr>
              <a:t>Phase 3</a:t>
            </a:r>
          </a:p>
        </p:txBody>
      </p:sp>
      <p:sp>
        <p:nvSpPr>
          <p:cNvPr id="14" name="TextBox 13"/>
          <p:cNvSpPr txBox="1"/>
          <p:nvPr/>
        </p:nvSpPr>
        <p:spPr>
          <a:xfrm>
            <a:off x="219456" y="5033772"/>
            <a:ext cx="1060704" cy="201168"/>
          </a:xfrm>
          <a:prstGeom prst="rect">
            <a:avLst/>
          </a:prstGeom>
          <a:noFill/>
        </p:spPr>
        <p:txBody>
          <a:bodyPr wrap="square">
            <a:spAutoFit/>
          </a:bodyPr>
          <a:lstStyle/>
          <a:p>
            <a:pPr algn="l"/>
            <a:r>
              <a:rPr sz="750" b="0" i="0">
                <a:solidFill>
                  <a:srgbClr val="8B949E"/>
                </a:solidFill>
              </a:rPr>
              <a:t>Assess the ability t</a:t>
            </a:r>
          </a:p>
        </p:txBody>
      </p:sp>
      <p:pic>
        <p:nvPicPr>
          <p:cNvPr id="15" name="Picture 14" descr="image.png"/>
          <p:cNvPicPr>
            <a:picLocks noChangeAspect="1"/>
          </p:cNvPicPr>
          <p:nvPr/>
        </p:nvPicPr>
        <p:blipFill>
          <a:blip r:embed="rId2"/>
          <a:stretch>
            <a:fillRect/>
          </a:stretch>
        </p:blipFill>
        <p:spPr>
          <a:xfrm>
            <a:off x="1325880" y="777240"/>
            <a:ext cx="10378440" cy="5074920"/>
          </a:xfrm>
          <a:prstGeom prst="rect">
            <a:avLst/>
          </a:prstGeom>
        </p:spPr>
      </p:pic>
      <p:sp>
        <p:nvSpPr>
          <p:cNvPr id="16" name="Oval 15"/>
          <p:cNvSpPr/>
          <p:nvPr/>
        </p:nvSpPr>
        <p:spPr>
          <a:xfrm>
            <a:off x="3191256" y="1440180"/>
            <a:ext cx="365760" cy="365760"/>
          </a:xfrm>
          <a:prstGeom prst="ellipse">
            <a:avLst/>
          </a:prstGeom>
          <a:solidFill>
            <a:srgbClr val="E06212"/>
          </a:solidFill>
          <a:ln w="19050">
            <a:solidFill>
              <a:srgbClr val="AA4408"/>
            </a:solidFill>
          </a:ln>
        </p:spPr>
        <p:style>
          <a:lnRef idx="1">
            <a:schemeClr val="accent1"/>
          </a:lnRef>
          <a:fillRef idx="3">
            <a:schemeClr val="accent1"/>
          </a:fillRef>
          <a:effectRef idx="2">
            <a:schemeClr val="accent1"/>
          </a:effectRef>
          <a:fontRef idx="minor">
            <a:schemeClr val="lt1"/>
          </a:fontRef>
        </p:style>
        <p:txBody anchor="ctr">
          <a:bodyPr rtlCol="0" anchor="ctr" wrap="none"/>
          <a:lstStyle/>
          <a:p>
            <a:pPr algn="ctr"/>
            <a:r>
              <a:rPr sz="1000" b="1">
                <a:solidFill>
                  <a:srgbClr val="FFFFFF"/>
                </a:solidFill>
              </a:rPr>
              <a:t>11</a:t>
            </a:r>
          </a:p>
        </p:txBody>
      </p:sp>
      <p:sp>
        <p:nvSpPr>
          <p:cNvPr id="17" name="Rectangle 16"/>
          <p:cNvSpPr/>
          <p:nvPr/>
        </p:nvSpPr>
        <p:spPr>
          <a:xfrm>
            <a:off x="2724912" y="681228"/>
            <a:ext cx="1298448" cy="621792"/>
          </a:xfrm>
          <a:prstGeom prst="rect">
            <a:avLst/>
          </a:prstGeom>
          <a:solidFill>
            <a:srgbClr val="FFFFFF"/>
          </a:solidFill>
          <a:ln w="12700">
            <a:solidFill>
              <a:srgbClr val="1F6FE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2724912" y="681228"/>
            <a:ext cx="1298448" cy="50292"/>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2779776" y="736092"/>
            <a:ext cx="1207008" cy="164592"/>
          </a:xfrm>
          <a:prstGeom prst="rect">
            <a:avLst/>
          </a:prstGeom>
          <a:noFill/>
        </p:spPr>
        <p:txBody>
          <a:bodyPr wrap="square">
            <a:noAutofit/>
          </a:bodyPr>
          <a:lstStyle/>
          <a:p>
            <a:pPr algn="l"/>
            <a:r>
              <a:rPr sz="800" b="0" i="0">
                <a:solidFill>
                  <a:srgbClr val="1F6FEB"/>
                </a:solidFill>
              </a:rPr>
              <a:t>T+0min</a:t>
            </a:r>
          </a:p>
        </p:txBody>
      </p:sp>
      <p:sp>
        <p:nvSpPr>
          <p:cNvPr id="20" name="TextBox 19"/>
          <p:cNvSpPr txBox="1"/>
          <p:nvPr/>
        </p:nvSpPr>
        <p:spPr>
          <a:xfrm>
            <a:off x="2779776" y="900684"/>
            <a:ext cx="1207008" cy="365760"/>
          </a:xfrm>
          <a:prstGeom prst="rect">
            <a:avLst/>
          </a:prstGeom>
          <a:noFill/>
        </p:spPr>
        <p:txBody>
          <a:bodyPr wrap="square">
            <a:noAutofit/>
          </a:bodyPr>
          <a:lstStyle/>
          <a:p>
            <a:pPr algn="l"/>
            <a:r>
              <a:rPr sz="900" b="1" i="0">
                <a:solidFill>
                  <a:srgbClr val="0E121E"/>
                </a:solidFill>
              </a:rPr>
              <a:t>Escalating Tensions in Quarant…</a:t>
            </a:r>
          </a:p>
        </p:txBody>
      </p:sp>
      <p:sp>
        <p:nvSpPr>
          <p:cNvPr id="21" name="Oval 20"/>
          <p:cNvSpPr/>
          <p:nvPr/>
        </p:nvSpPr>
        <p:spPr>
          <a:xfrm>
            <a:off x="5266944" y="1440180"/>
            <a:ext cx="365760" cy="365760"/>
          </a:xfrm>
          <a:prstGeom prst="ellipse">
            <a:avLst/>
          </a:prstGeom>
          <a:solidFill>
            <a:srgbClr val="E06212"/>
          </a:solidFill>
          <a:ln w="19050">
            <a:solidFill>
              <a:srgbClr val="AA4408"/>
            </a:solidFill>
          </a:ln>
        </p:spPr>
        <p:style>
          <a:lnRef idx="1">
            <a:schemeClr val="accent1"/>
          </a:lnRef>
          <a:fillRef idx="3">
            <a:schemeClr val="accent1"/>
          </a:fillRef>
          <a:effectRef idx="2">
            <a:schemeClr val="accent1"/>
          </a:effectRef>
          <a:fontRef idx="minor">
            <a:schemeClr val="lt1"/>
          </a:fontRef>
        </p:style>
        <p:txBody anchor="ctr">
          <a:bodyPr rtlCol="0" anchor="ctr" wrap="none"/>
          <a:lstStyle/>
          <a:p>
            <a:pPr algn="ctr"/>
            <a:r>
              <a:rPr sz="1000" b="1">
                <a:solidFill>
                  <a:srgbClr val="FFFFFF"/>
                </a:solidFill>
              </a:rPr>
              <a:t>1</a:t>
            </a:r>
          </a:p>
        </p:txBody>
      </p:sp>
      <p:sp>
        <p:nvSpPr>
          <p:cNvPr id="22" name="Rectangle 21"/>
          <p:cNvSpPr/>
          <p:nvPr/>
        </p:nvSpPr>
        <p:spPr>
          <a:xfrm>
            <a:off x="4800600" y="1943100"/>
            <a:ext cx="1298448" cy="886968"/>
          </a:xfrm>
          <a:prstGeom prst="rect">
            <a:avLst/>
          </a:prstGeom>
          <a:solidFill>
            <a:srgbClr val="FFFFFF"/>
          </a:solidFill>
          <a:ln w="12700">
            <a:solidFill>
              <a:srgbClr val="1F6FE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ectangle 22"/>
          <p:cNvSpPr/>
          <p:nvPr/>
        </p:nvSpPr>
        <p:spPr>
          <a:xfrm>
            <a:off x="4800600" y="1943100"/>
            <a:ext cx="1298448" cy="50292"/>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4855464" y="1997964"/>
            <a:ext cx="1207008" cy="164592"/>
          </a:xfrm>
          <a:prstGeom prst="rect">
            <a:avLst/>
          </a:prstGeom>
          <a:noFill/>
        </p:spPr>
        <p:txBody>
          <a:bodyPr wrap="square">
            <a:noAutofit/>
          </a:bodyPr>
          <a:lstStyle/>
          <a:p>
            <a:pPr algn="l"/>
            <a:r>
              <a:rPr sz="800" b="0" i="0">
                <a:solidFill>
                  <a:srgbClr val="1F6FEB"/>
                </a:solidFill>
              </a:rPr>
              <a:t>T+5min</a:t>
            </a:r>
          </a:p>
        </p:txBody>
      </p:sp>
      <p:sp>
        <p:nvSpPr>
          <p:cNvPr id="25" name="TextBox 24"/>
          <p:cNvSpPr txBox="1"/>
          <p:nvPr/>
        </p:nvSpPr>
        <p:spPr>
          <a:xfrm>
            <a:off x="4855464" y="2162556"/>
            <a:ext cx="1207008" cy="365760"/>
          </a:xfrm>
          <a:prstGeom prst="rect">
            <a:avLst/>
          </a:prstGeom>
          <a:noFill/>
        </p:spPr>
        <p:txBody>
          <a:bodyPr wrap="square">
            <a:noAutofit/>
          </a:bodyPr>
          <a:lstStyle/>
          <a:p>
            <a:pPr algn="l"/>
            <a:r>
              <a:rPr sz="900" b="1" i="0">
                <a:solidFill>
                  <a:srgbClr val="0E121E"/>
                </a:solidFill>
              </a:rPr>
              <a:t>Pandemic Alert Notification</a:t>
            </a:r>
          </a:p>
        </p:txBody>
      </p:sp>
      <p:sp>
        <p:nvSpPr>
          <p:cNvPr id="26" name="TextBox 25"/>
          <p:cNvSpPr txBox="1"/>
          <p:nvPr/>
        </p:nvSpPr>
        <p:spPr>
          <a:xfrm>
            <a:off x="4855464" y="2546604"/>
            <a:ext cx="1207008" cy="228600"/>
          </a:xfrm>
          <a:prstGeom prst="rect">
            <a:avLst/>
          </a:prstGeom>
          <a:noFill/>
        </p:spPr>
        <p:txBody>
          <a:bodyPr wrap="square">
            <a:noAutofit/>
          </a:bodyPr>
          <a:lstStyle/>
          <a:p>
            <a:pPr algn="l"/>
            <a:r>
              <a:rPr sz="700" b="0" i="0">
                <a:solidFill>
                  <a:srgbClr val="8B949E"/>
                </a:solidFill>
              </a:rPr>
              <a:t>Subject: Immediate Action Required: Pandemic</a:t>
            </a:r>
          </a:p>
        </p:txBody>
      </p:sp>
      <p:sp>
        <p:nvSpPr>
          <p:cNvPr id="27" name="Oval 26"/>
          <p:cNvSpPr/>
          <p:nvPr/>
        </p:nvSpPr>
        <p:spPr>
          <a:xfrm>
            <a:off x="7351776" y="1440180"/>
            <a:ext cx="365760" cy="365760"/>
          </a:xfrm>
          <a:prstGeom prst="ellipse">
            <a:avLst/>
          </a:prstGeom>
          <a:solidFill>
            <a:srgbClr val="E06212"/>
          </a:solidFill>
          <a:ln w="19050">
            <a:solidFill>
              <a:srgbClr val="AA4408"/>
            </a:solidFill>
          </a:ln>
        </p:spPr>
        <p:style>
          <a:lnRef idx="1">
            <a:schemeClr val="accent1"/>
          </a:lnRef>
          <a:fillRef idx="3">
            <a:schemeClr val="accent1"/>
          </a:fillRef>
          <a:effectRef idx="2">
            <a:schemeClr val="accent1"/>
          </a:effectRef>
          <a:fontRef idx="minor">
            <a:schemeClr val="lt1"/>
          </a:fontRef>
        </p:style>
        <p:txBody anchor="ctr">
          <a:bodyPr rtlCol="0" anchor="ctr" wrap="none"/>
          <a:lstStyle/>
          <a:p>
            <a:pPr algn="ctr"/>
            <a:r>
              <a:rPr sz="1000" b="1">
                <a:solidFill>
                  <a:srgbClr val="FFFFFF"/>
                </a:solidFill>
              </a:rPr>
              <a:t>2</a:t>
            </a:r>
          </a:p>
        </p:txBody>
      </p:sp>
      <p:sp>
        <p:nvSpPr>
          <p:cNvPr id="28" name="Rectangle 27"/>
          <p:cNvSpPr/>
          <p:nvPr/>
        </p:nvSpPr>
        <p:spPr>
          <a:xfrm>
            <a:off x="6885432" y="681228"/>
            <a:ext cx="1298448" cy="621792"/>
          </a:xfrm>
          <a:prstGeom prst="rect">
            <a:avLst/>
          </a:prstGeom>
          <a:solidFill>
            <a:srgbClr val="FFFFFF"/>
          </a:solidFill>
          <a:ln w="12700">
            <a:solidFill>
              <a:srgbClr val="1F6FE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Rectangle 28"/>
          <p:cNvSpPr/>
          <p:nvPr/>
        </p:nvSpPr>
        <p:spPr>
          <a:xfrm>
            <a:off x="6885432" y="681228"/>
            <a:ext cx="1298448" cy="50292"/>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6940296" y="736092"/>
            <a:ext cx="1207008" cy="164592"/>
          </a:xfrm>
          <a:prstGeom prst="rect">
            <a:avLst/>
          </a:prstGeom>
          <a:noFill/>
        </p:spPr>
        <p:txBody>
          <a:bodyPr wrap="square">
            <a:noAutofit/>
          </a:bodyPr>
          <a:lstStyle/>
          <a:p>
            <a:pPr algn="l"/>
            <a:r>
              <a:rPr sz="800" b="0" i="0">
                <a:solidFill>
                  <a:srgbClr val="1F6FEB"/>
                </a:solidFill>
              </a:rPr>
              <a:t>T+15min</a:t>
            </a:r>
          </a:p>
        </p:txBody>
      </p:sp>
      <p:sp>
        <p:nvSpPr>
          <p:cNvPr id="31" name="TextBox 30"/>
          <p:cNvSpPr txBox="1"/>
          <p:nvPr/>
        </p:nvSpPr>
        <p:spPr>
          <a:xfrm>
            <a:off x="6940296" y="900684"/>
            <a:ext cx="1207008" cy="365760"/>
          </a:xfrm>
          <a:prstGeom prst="rect">
            <a:avLst/>
          </a:prstGeom>
          <a:noFill/>
        </p:spPr>
        <p:txBody>
          <a:bodyPr wrap="square">
            <a:noAutofit/>
          </a:bodyPr>
          <a:lstStyle/>
          <a:p>
            <a:pPr algn="l"/>
            <a:r>
              <a:rPr sz="900" b="1" i="0">
                <a:solidFill>
                  <a:srgbClr val="0E121E"/>
                </a:solidFill>
              </a:rPr>
              <a:t>Initial Workforce Impact Report</a:t>
            </a:r>
          </a:p>
        </p:txBody>
      </p:sp>
      <p:sp>
        <p:nvSpPr>
          <p:cNvPr id="32" name="Oval 31"/>
          <p:cNvSpPr/>
          <p:nvPr/>
        </p:nvSpPr>
        <p:spPr>
          <a:xfrm>
            <a:off x="9427464" y="3131820"/>
            <a:ext cx="365760" cy="365760"/>
          </a:xfrm>
          <a:prstGeom prst="ellipse">
            <a:avLst/>
          </a:prstGeom>
          <a:solidFill>
            <a:srgbClr val="E06212"/>
          </a:solidFill>
          <a:ln w="19050">
            <a:solidFill>
              <a:srgbClr val="AA4408"/>
            </a:solidFill>
          </a:ln>
        </p:spPr>
        <p:style>
          <a:lnRef idx="1">
            <a:schemeClr val="accent1"/>
          </a:lnRef>
          <a:fillRef idx="3">
            <a:schemeClr val="accent1"/>
          </a:fillRef>
          <a:effectRef idx="2">
            <a:schemeClr val="accent1"/>
          </a:effectRef>
          <a:fontRef idx="minor">
            <a:schemeClr val="lt1"/>
          </a:fontRef>
        </p:style>
        <p:txBody anchor="ctr">
          <a:bodyPr rtlCol="0" anchor="ctr" wrap="none"/>
          <a:lstStyle/>
          <a:p>
            <a:pPr algn="ctr"/>
            <a:r>
              <a:rPr sz="1000" b="1">
                <a:solidFill>
                  <a:srgbClr val="FFFFFF"/>
                </a:solidFill>
              </a:rPr>
              <a:t>3</a:t>
            </a:r>
          </a:p>
        </p:txBody>
      </p:sp>
      <p:sp>
        <p:nvSpPr>
          <p:cNvPr id="33" name="Rectangle 32"/>
          <p:cNvSpPr/>
          <p:nvPr/>
        </p:nvSpPr>
        <p:spPr>
          <a:xfrm>
            <a:off x="8961120" y="3634740"/>
            <a:ext cx="1298448" cy="886968"/>
          </a:xfrm>
          <a:prstGeom prst="rect">
            <a:avLst/>
          </a:prstGeom>
          <a:solidFill>
            <a:srgbClr val="FFFFFF"/>
          </a:solidFill>
          <a:ln w="12700">
            <a:solidFill>
              <a:srgbClr val="E3B3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Rectangle 33"/>
          <p:cNvSpPr/>
          <p:nvPr/>
        </p:nvSpPr>
        <p:spPr>
          <a:xfrm>
            <a:off x="8961120" y="3634740"/>
            <a:ext cx="1298448" cy="50292"/>
          </a:xfrm>
          <a:prstGeom prst="rect">
            <a:avLst/>
          </a:prstGeom>
          <a:solidFill>
            <a:srgbClr val="E3B3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TextBox 34"/>
          <p:cNvSpPr txBox="1"/>
          <p:nvPr/>
        </p:nvSpPr>
        <p:spPr>
          <a:xfrm>
            <a:off x="9015984" y="3689604"/>
            <a:ext cx="1207008" cy="164592"/>
          </a:xfrm>
          <a:prstGeom prst="rect">
            <a:avLst/>
          </a:prstGeom>
          <a:noFill/>
        </p:spPr>
        <p:txBody>
          <a:bodyPr wrap="square">
            <a:noAutofit/>
          </a:bodyPr>
          <a:lstStyle/>
          <a:p>
            <a:pPr algn="l"/>
            <a:r>
              <a:rPr sz="800" b="0" i="0">
                <a:solidFill>
                  <a:srgbClr val="E3B341"/>
                </a:solidFill>
              </a:rPr>
              <a:t>T+35min</a:t>
            </a:r>
          </a:p>
        </p:txBody>
      </p:sp>
      <p:sp>
        <p:nvSpPr>
          <p:cNvPr id="36" name="TextBox 35"/>
          <p:cNvSpPr txBox="1"/>
          <p:nvPr/>
        </p:nvSpPr>
        <p:spPr>
          <a:xfrm>
            <a:off x="9015984" y="3854196"/>
            <a:ext cx="1207008" cy="365760"/>
          </a:xfrm>
          <a:prstGeom prst="rect">
            <a:avLst/>
          </a:prstGeom>
          <a:noFill/>
        </p:spPr>
        <p:txBody>
          <a:bodyPr wrap="square">
            <a:noAutofit/>
          </a:bodyPr>
          <a:lstStyle/>
          <a:p>
            <a:pPr algn="l"/>
            <a:r>
              <a:rPr sz="900" b="1" i="0">
                <a:solidFill>
                  <a:srgbClr val="0E121E"/>
                </a:solidFill>
              </a:rPr>
              <a:t>Regulator Inquiry</a:t>
            </a:r>
          </a:p>
        </p:txBody>
      </p:sp>
      <p:sp>
        <p:nvSpPr>
          <p:cNvPr id="37" name="TextBox 36"/>
          <p:cNvSpPr txBox="1"/>
          <p:nvPr/>
        </p:nvSpPr>
        <p:spPr>
          <a:xfrm>
            <a:off x="9015984" y="4238244"/>
            <a:ext cx="1207008" cy="228600"/>
          </a:xfrm>
          <a:prstGeom prst="rect">
            <a:avLst/>
          </a:prstGeom>
          <a:noFill/>
        </p:spPr>
        <p:txBody>
          <a:bodyPr wrap="square">
            <a:noAutofit/>
          </a:bodyPr>
          <a:lstStyle/>
          <a:p>
            <a:pPr algn="l"/>
            <a:r>
              <a:rPr sz="700" b="0" i="0">
                <a:solidFill>
                  <a:srgbClr val="8B949E"/>
                </a:solidFill>
              </a:rPr>
              <a:t>This is the Regulatory Authority. We need an</a:t>
            </a:r>
          </a:p>
        </p:txBody>
      </p:sp>
      <p:sp>
        <p:nvSpPr>
          <p:cNvPr id="38" name="Oval 37"/>
          <p:cNvSpPr/>
          <p:nvPr/>
        </p:nvSpPr>
        <p:spPr>
          <a:xfrm>
            <a:off x="7351776" y="3131820"/>
            <a:ext cx="365760" cy="365760"/>
          </a:xfrm>
          <a:prstGeom prst="ellipse">
            <a:avLst/>
          </a:prstGeom>
          <a:solidFill>
            <a:srgbClr val="E06212"/>
          </a:solidFill>
          <a:ln w="19050">
            <a:solidFill>
              <a:srgbClr val="AA4408"/>
            </a:solidFill>
          </a:ln>
        </p:spPr>
        <p:style>
          <a:lnRef idx="1">
            <a:schemeClr val="accent1"/>
          </a:lnRef>
          <a:fillRef idx="3">
            <a:schemeClr val="accent1"/>
          </a:fillRef>
          <a:effectRef idx="2">
            <a:schemeClr val="accent1"/>
          </a:effectRef>
          <a:fontRef idx="minor">
            <a:schemeClr val="lt1"/>
          </a:fontRef>
        </p:style>
        <p:txBody anchor="ctr">
          <a:bodyPr rtlCol="0" anchor="ctr" wrap="none"/>
          <a:lstStyle/>
          <a:p>
            <a:pPr algn="ctr"/>
            <a:r>
              <a:rPr sz="1000" b="1">
                <a:solidFill>
                  <a:srgbClr val="FFFFFF"/>
                </a:solidFill>
              </a:rPr>
              <a:t>4</a:t>
            </a:r>
          </a:p>
        </p:txBody>
      </p:sp>
      <p:sp>
        <p:nvSpPr>
          <p:cNvPr id="39" name="Rectangle 38"/>
          <p:cNvSpPr/>
          <p:nvPr/>
        </p:nvSpPr>
        <p:spPr>
          <a:xfrm>
            <a:off x="6885432" y="2107692"/>
            <a:ext cx="1298448" cy="886968"/>
          </a:xfrm>
          <a:prstGeom prst="rect">
            <a:avLst/>
          </a:prstGeom>
          <a:solidFill>
            <a:srgbClr val="FFFFFF"/>
          </a:solidFill>
          <a:ln w="12700">
            <a:solidFill>
              <a:srgbClr val="E3B3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0" name="Rectangle 39"/>
          <p:cNvSpPr/>
          <p:nvPr/>
        </p:nvSpPr>
        <p:spPr>
          <a:xfrm>
            <a:off x="6885432" y="2107692"/>
            <a:ext cx="1298448" cy="50292"/>
          </a:xfrm>
          <a:prstGeom prst="rect">
            <a:avLst/>
          </a:prstGeom>
          <a:solidFill>
            <a:srgbClr val="E3B3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1" name="TextBox 40"/>
          <p:cNvSpPr txBox="1"/>
          <p:nvPr/>
        </p:nvSpPr>
        <p:spPr>
          <a:xfrm>
            <a:off x="6940296" y="2162556"/>
            <a:ext cx="1207008" cy="164592"/>
          </a:xfrm>
          <a:prstGeom prst="rect">
            <a:avLst/>
          </a:prstGeom>
          <a:noFill/>
        </p:spPr>
        <p:txBody>
          <a:bodyPr wrap="square">
            <a:noAutofit/>
          </a:bodyPr>
          <a:lstStyle/>
          <a:p>
            <a:pPr algn="l"/>
            <a:r>
              <a:rPr sz="800" b="0" i="0">
                <a:solidFill>
                  <a:srgbClr val="E3B341"/>
                </a:solidFill>
              </a:rPr>
              <a:t>T+50min</a:t>
            </a:r>
          </a:p>
        </p:txBody>
      </p:sp>
      <p:sp>
        <p:nvSpPr>
          <p:cNvPr id="42" name="TextBox 41"/>
          <p:cNvSpPr txBox="1"/>
          <p:nvPr/>
        </p:nvSpPr>
        <p:spPr>
          <a:xfrm>
            <a:off x="6940296" y="2327148"/>
            <a:ext cx="1207008" cy="365760"/>
          </a:xfrm>
          <a:prstGeom prst="rect">
            <a:avLst/>
          </a:prstGeom>
          <a:noFill/>
        </p:spPr>
        <p:txBody>
          <a:bodyPr wrap="square">
            <a:noAutofit/>
          </a:bodyPr>
          <a:lstStyle/>
          <a:p>
            <a:pPr algn="l"/>
            <a:r>
              <a:rPr sz="900" b="1" i="0">
                <a:solidFill>
                  <a:srgbClr val="0E121E"/>
                </a:solidFill>
              </a:rPr>
              <a:t>Media Coverage Begins</a:t>
            </a:r>
          </a:p>
        </p:txBody>
      </p:sp>
      <p:sp>
        <p:nvSpPr>
          <p:cNvPr id="43" name="TextBox 42"/>
          <p:cNvSpPr txBox="1"/>
          <p:nvPr/>
        </p:nvSpPr>
        <p:spPr>
          <a:xfrm>
            <a:off x="6940296" y="2711196"/>
            <a:ext cx="1207008" cy="228600"/>
          </a:xfrm>
          <a:prstGeom prst="rect">
            <a:avLst/>
          </a:prstGeom>
          <a:noFill/>
        </p:spPr>
        <p:txBody>
          <a:bodyPr wrap="square">
            <a:noAutofit/>
          </a:bodyPr>
          <a:lstStyle/>
          <a:p>
            <a:pPr algn="l"/>
            <a:r>
              <a:rPr sz="700" b="0" i="0">
                <a:solidFill>
                  <a:srgbClr val="8B949E"/>
                </a:solidFill>
              </a:rPr>
              <a:t>Barwon Water faces challenges as pandemic af</a:t>
            </a:r>
          </a:p>
        </p:txBody>
      </p:sp>
      <p:sp>
        <p:nvSpPr>
          <p:cNvPr id="44" name="Oval 43"/>
          <p:cNvSpPr/>
          <p:nvPr/>
        </p:nvSpPr>
        <p:spPr>
          <a:xfrm>
            <a:off x="3191256" y="4823460"/>
            <a:ext cx="365760" cy="365760"/>
          </a:xfrm>
          <a:prstGeom prst="ellipse">
            <a:avLst/>
          </a:prstGeom>
          <a:solidFill>
            <a:srgbClr val="E06212"/>
          </a:solidFill>
          <a:ln w="19050">
            <a:solidFill>
              <a:srgbClr val="AA4408"/>
            </a:solidFill>
          </a:ln>
        </p:spPr>
        <p:style>
          <a:lnRef idx="1">
            <a:schemeClr val="accent1"/>
          </a:lnRef>
          <a:fillRef idx="3">
            <a:schemeClr val="accent1"/>
          </a:fillRef>
          <a:effectRef idx="2">
            <a:schemeClr val="accent1"/>
          </a:effectRef>
          <a:fontRef idx="minor">
            <a:schemeClr val="lt1"/>
          </a:fontRef>
        </p:style>
        <p:txBody anchor="ctr">
          <a:bodyPr rtlCol="0" anchor="ctr" wrap="none"/>
          <a:lstStyle/>
          <a:p>
            <a:pPr algn="ctr"/>
            <a:r>
              <a:rPr sz="1000" b="1">
                <a:solidFill>
                  <a:srgbClr val="FFFFFF"/>
                </a:solidFill>
              </a:rPr>
              <a:t>5</a:t>
            </a:r>
          </a:p>
        </p:txBody>
      </p:sp>
      <p:sp>
        <p:nvSpPr>
          <p:cNvPr id="45" name="Rectangle 44"/>
          <p:cNvSpPr/>
          <p:nvPr/>
        </p:nvSpPr>
        <p:spPr>
          <a:xfrm>
            <a:off x="2724912" y="3799332"/>
            <a:ext cx="1298448" cy="886968"/>
          </a:xfrm>
          <a:prstGeom prst="rect">
            <a:avLst/>
          </a:prstGeom>
          <a:solidFill>
            <a:srgbClr val="FFFFFF"/>
          </a:solidFill>
          <a:ln w="12700">
            <a:solidFill>
              <a:srgbClr val="3FB95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6" name="Rectangle 45"/>
          <p:cNvSpPr/>
          <p:nvPr/>
        </p:nvSpPr>
        <p:spPr>
          <a:xfrm>
            <a:off x="2724912" y="3799332"/>
            <a:ext cx="1298448" cy="50292"/>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7" name="TextBox 46"/>
          <p:cNvSpPr txBox="1"/>
          <p:nvPr/>
        </p:nvSpPr>
        <p:spPr>
          <a:xfrm>
            <a:off x="2779776" y="3854196"/>
            <a:ext cx="1207008" cy="164592"/>
          </a:xfrm>
          <a:prstGeom prst="rect">
            <a:avLst/>
          </a:prstGeom>
          <a:noFill/>
        </p:spPr>
        <p:txBody>
          <a:bodyPr wrap="square">
            <a:noAutofit/>
          </a:bodyPr>
          <a:lstStyle/>
          <a:p>
            <a:pPr algn="l"/>
            <a:r>
              <a:rPr sz="800" b="0" i="0">
                <a:solidFill>
                  <a:srgbClr val="3FB950"/>
                </a:solidFill>
              </a:rPr>
              <a:t>T+80min</a:t>
            </a:r>
          </a:p>
        </p:txBody>
      </p:sp>
      <p:sp>
        <p:nvSpPr>
          <p:cNvPr id="48" name="TextBox 47"/>
          <p:cNvSpPr txBox="1"/>
          <p:nvPr/>
        </p:nvSpPr>
        <p:spPr>
          <a:xfrm>
            <a:off x="2779776" y="4018788"/>
            <a:ext cx="1207008" cy="365760"/>
          </a:xfrm>
          <a:prstGeom prst="rect">
            <a:avLst/>
          </a:prstGeom>
          <a:noFill/>
        </p:spPr>
        <p:txBody>
          <a:bodyPr wrap="square">
            <a:noAutofit/>
          </a:bodyPr>
          <a:lstStyle/>
          <a:p>
            <a:pPr algn="l"/>
            <a:r>
              <a:rPr sz="900" b="1" i="0">
                <a:solidFill>
                  <a:srgbClr val="0E121E"/>
                </a:solidFill>
              </a:rPr>
              <a:t>Operational Capacity Update</a:t>
            </a:r>
          </a:p>
        </p:txBody>
      </p:sp>
      <p:sp>
        <p:nvSpPr>
          <p:cNvPr id="49" name="TextBox 48"/>
          <p:cNvSpPr txBox="1"/>
          <p:nvPr/>
        </p:nvSpPr>
        <p:spPr>
          <a:xfrm>
            <a:off x="2779776" y="4402836"/>
            <a:ext cx="1207008" cy="228600"/>
          </a:xfrm>
          <a:prstGeom prst="rect">
            <a:avLst/>
          </a:prstGeom>
          <a:noFill/>
        </p:spPr>
        <p:txBody>
          <a:bodyPr wrap="square">
            <a:noAutofit/>
          </a:bodyPr>
          <a:lstStyle/>
          <a:p>
            <a:pPr algn="l"/>
            <a:r>
              <a:rPr sz="700" b="0" i="0">
                <a:solidFill>
                  <a:srgbClr val="8B949E"/>
                </a:solidFill>
              </a:rPr>
              <a:t>Subject: Current Operational Capacity</a:t>
            </a:r>
          </a:p>
        </p:txBody>
      </p:sp>
      <p:sp>
        <p:nvSpPr>
          <p:cNvPr id="50" name="Oval 49"/>
          <p:cNvSpPr/>
          <p:nvPr/>
        </p:nvSpPr>
        <p:spPr>
          <a:xfrm>
            <a:off x="5266944" y="4823460"/>
            <a:ext cx="365760" cy="365760"/>
          </a:xfrm>
          <a:prstGeom prst="ellipse">
            <a:avLst/>
          </a:prstGeom>
          <a:solidFill>
            <a:srgbClr val="E06212"/>
          </a:solidFill>
          <a:ln w="19050">
            <a:solidFill>
              <a:srgbClr val="AA4408"/>
            </a:solidFill>
          </a:ln>
        </p:spPr>
        <p:style>
          <a:lnRef idx="1">
            <a:schemeClr val="accent1"/>
          </a:lnRef>
          <a:fillRef idx="3">
            <a:schemeClr val="accent1"/>
          </a:fillRef>
          <a:effectRef idx="2">
            <a:schemeClr val="accent1"/>
          </a:effectRef>
          <a:fontRef idx="minor">
            <a:schemeClr val="lt1"/>
          </a:fontRef>
        </p:style>
        <p:txBody anchor="ctr">
          <a:bodyPr rtlCol="0" anchor="ctr" wrap="none"/>
          <a:lstStyle/>
          <a:p>
            <a:pPr algn="ctr"/>
            <a:r>
              <a:rPr sz="1000" b="1">
                <a:solidFill>
                  <a:srgbClr val="FFFFFF"/>
                </a:solidFill>
              </a:rPr>
              <a:t>6</a:t>
            </a:r>
          </a:p>
        </p:txBody>
      </p:sp>
      <p:sp>
        <p:nvSpPr>
          <p:cNvPr id="51" name="Rectangle 50"/>
          <p:cNvSpPr/>
          <p:nvPr/>
        </p:nvSpPr>
        <p:spPr>
          <a:xfrm>
            <a:off x="4800600" y="5326380"/>
            <a:ext cx="1298448" cy="621792"/>
          </a:xfrm>
          <a:prstGeom prst="rect">
            <a:avLst/>
          </a:prstGeom>
          <a:solidFill>
            <a:srgbClr val="FFFFFF"/>
          </a:solidFill>
          <a:ln w="12700">
            <a:solidFill>
              <a:srgbClr val="3FB95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2" name="Rectangle 51"/>
          <p:cNvSpPr/>
          <p:nvPr/>
        </p:nvSpPr>
        <p:spPr>
          <a:xfrm>
            <a:off x="4800600" y="5326380"/>
            <a:ext cx="1298448" cy="50292"/>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3" name="TextBox 52"/>
          <p:cNvSpPr txBox="1"/>
          <p:nvPr/>
        </p:nvSpPr>
        <p:spPr>
          <a:xfrm>
            <a:off x="4855464" y="5381244"/>
            <a:ext cx="1207008" cy="164592"/>
          </a:xfrm>
          <a:prstGeom prst="rect">
            <a:avLst/>
          </a:prstGeom>
          <a:noFill/>
        </p:spPr>
        <p:txBody>
          <a:bodyPr wrap="square">
            <a:noAutofit/>
          </a:bodyPr>
          <a:lstStyle/>
          <a:p>
            <a:pPr algn="l"/>
            <a:r>
              <a:rPr sz="800" b="0" i="0">
                <a:solidFill>
                  <a:srgbClr val="3FB950"/>
                </a:solidFill>
              </a:rPr>
              <a:t>T+95min</a:t>
            </a:r>
          </a:p>
        </p:txBody>
      </p:sp>
      <p:sp>
        <p:nvSpPr>
          <p:cNvPr id="54" name="TextBox 53"/>
          <p:cNvSpPr txBox="1"/>
          <p:nvPr/>
        </p:nvSpPr>
        <p:spPr>
          <a:xfrm>
            <a:off x="4855464" y="5545836"/>
            <a:ext cx="1207008" cy="365760"/>
          </a:xfrm>
          <a:prstGeom prst="rect">
            <a:avLst/>
          </a:prstGeom>
          <a:noFill/>
        </p:spPr>
        <p:txBody>
          <a:bodyPr wrap="square">
            <a:noAutofit/>
          </a:bodyPr>
          <a:lstStyle/>
          <a:p>
            <a:pPr algn="l"/>
            <a:r>
              <a:rPr sz="900" b="1" i="0">
                <a:solidFill>
                  <a:srgbClr val="0E121E"/>
                </a:solidFill>
              </a:rPr>
              <a:t>Ambiguous Staff Availability</a:t>
            </a:r>
          </a:p>
        </p:txBody>
      </p:sp>
      <p:sp>
        <p:nvSpPr>
          <p:cNvPr id="55" name="Oval 54"/>
          <p:cNvSpPr/>
          <p:nvPr/>
        </p:nvSpPr>
        <p:spPr>
          <a:xfrm>
            <a:off x="7351776" y="4823460"/>
            <a:ext cx="365760" cy="365760"/>
          </a:xfrm>
          <a:prstGeom prst="ellipse">
            <a:avLst/>
          </a:prstGeom>
          <a:solidFill>
            <a:srgbClr val="E06212"/>
          </a:solidFill>
          <a:ln w="19050">
            <a:solidFill>
              <a:srgbClr val="AA4408"/>
            </a:solidFill>
          </a:ln>
        </p:spPr>
        <p:style>
          <a:lnRef idx="1">
            <a:schemeClr val="accent1"/>
          </a:lnRef>
          <a:fillRef idx="3">
            <a:schemeClr val="accent1"/>
          </a:fillRef>
          <a:effectRef idx="2">
            <a:schemeClr val="accent1"/>
          </a:effectRef>
          <a:fontRef idx="minor">
            <a:schemeClr val="lt1"/>
          </a:fontRef>
        </p:style>
        <p:txBody anchor="ctr">
          <a:bodyPr rtlCol="0" anchor="ctr" wrap="none"/>
          <a:lstStyle/>
          <a:p>
            <a:pPr algn="ctr"/>
            <a:r>
              <a:rPr sz="1000" b="1">
                <a:solidFill>
                  <a:srgbClr val="FFFFFF"/>
                </a:solidFill>
              </a:rPr>
              <a:t>7</a:t>
            </a:r>
          </a:p>
        </p:txBody>
      </p:sp>
      <p:sp>
        <p:nvSpPr>
          <p:cNvPr id="56" name="Rectangle 55"/>
          <p:cNvSpPr/>
          <p:nvPr/>
        </p:nvSpPr>
        <p:spPr>
          <a:xfrm>
            <a:off x="6885432" y="3799332"/>
            <a:ext cx="1298448" cy="886968"/>
          </a:xfrm>
          <a:prstGeom prst="rect">
            <a:avLst/>
          </a:prstGeom>
          <a:solidFill>
            <a:srgbClr val="FFFFFF"/>
          </a:solidFill>
          <a:ln w="12700">
            <a:solidFill>
              <a:srgbClr val="3FB95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7" name="Rectangle 56"/>
          <p:cNvSpPr/>
          <p:nvPr/>
        </p:nvSpPr>
        <p:spPr>
          <a:xfrm>
            <a:off x="6885432" y="3799332"/>
            <a:ext cx="1298448" cy="50292"/>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8" name="TextBox 57"/>
          <p:cNvSpPr txBox="1"/>
          <p:nvPr/>
        </p:nvSpPr>
        <p:spPr>
          <a:xfrm>
            <a:off x="6940296" y="3854196"/>
            <a:ext cx="1207008" cy="164592"/>
          </a:xfrm>
          <a:prstGeom prst="rect">
            <a:avLst/>
          </a:prstGeom>
          <a:noFill/>
        </p:spPr>
        <p:txBody>
          <a:bodyPr wrap="square">
            <a:noAutofit/>
          </a:bodyPr>
          <a:lstStyle/>
          <a:p>
            <a:pPr algn="l"/>
            <a:r>
              <a:rPr sz="800" b="0" i="0">
                <a:solidFill>
                  <a:srgbClr val="3FB950"/>
                </a:solidFill>
              </a:rPr>
              <a:t>T+105min</a:t>
            </a:r>
          </a:p>
        </p:txBody>
      </p:sp>
      <p:sp>
        <p:nvSpPr>
          <p:cNvPr id="59" name="TextBox 58"/>
          <p:cNvSpPr txBox="1"/>
          <p:nvPr/>
        </p:nvSpPr>
        <p:spPr>
          <a:xfrm>
            <a:off x="6940296" y="4018788"/>
            <a:ext cx="1207008" cy="365760"/>
          </a:xfrm>
          <a:prstGeom prst="rect">
            <a:avLst/>
          </a:prstGeom>
          <a:noFill/>
        </p:spPr>
        <p:txBody>
          <a:bodyPr wrap="square">
            <a:noAutofit/>
          </a:bodyPr>
          <a:lstStyle/>
          <a:p>
            <a:pPr algn="l"/>
            <a:r>
              <a:rPr sz="900" b="1" i="0">
                <a:solidFill>
                  <a:srgbClr val="0E121E"/>
                </a:solidFill>
              </a:rPr>
              <a:t>Stakeholder Pressure Increases</a:t>
            </a:r>
          </a:p>
        </p:txBody>
      </p:sp>
      <p:sp>
        <p:nvSpPr>
          <p:cNvPr id="60" name="TextBox 59"/>
          <p:cNvSpPr txBox="1"/>
          <p:nvPr/>
        </p:nvSpPr>
        <p:spPr>
          <a:xfrm>
            <a:off x="6940296" y="4402836"/>
            <a:ext cx="1207008" cy="228600"/>
          </a:xfrm>
          <a:prstGeom prst="rect">
            <a:avLst/>
          </a:prstGeom>
          <a:noFill/>
        </p:spPr>
        <p:txBody>
          <a:bodyPr wrap="square">
            <a:noAutofit/>
          </a:bodyPr>
          <a:lstStyle/>
          <a:p>
            <a:pPr algn="l"/>
            <a:r>
              <a:rPr sz="700" b="0" i="0">
                <a:solidFill>
                  <a:srgbClr val="8B949E"/>
                </a:solidFill>
              </a:rPr>
              <a:t>Reports indicate Barwon Water's service cont</a:t>
            </a:r>
          </a:p>
        </p:txBody>
      </p:sp>
      <p:sp>
        <p:nvSpPr>
          <p:cNvPr id="61" name="Rectangle 60"/>
          <p:cNvSpPr/>
          <p:nvPr/>
        </p:nvSpPr>
        <p:spPr>
          <a:xfrm>
            <a:off x="0" y="6108192"/>
            <a:ext cx="12188952" cy="749808"/>
          </a:xfrm>
          <a:prstGeom prst="rect">
            <a:avLst/>
          </a:prstGeom>
          <a:solidFill>
            <a:srgbClr val="EEF0F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2" name="Rectangle 61"/>
          <p:cNvSpPr/>
          <p:nvPr/>
        </p:nvSpPr>
        <p:spPr>
          <a:xfrm>
            <a:off x="0" y="6108192"/>
            <a:ext cx="12188952" cy="18288"/>
          </a:xfrm>
          <a:prstGeom prst="rect">
            <a:avLst/>
          </a:prstGeom>
          <a:solidFill>
            <a:srgbClr val="CCCFD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3" name="Oval 62"/>
          <p:cNvSpPr/>
          <p:nvPr/>
        </p:nvSpPr>
        <p:spPr>
          <a:xfrm>
            <a:off x="1371600" y="6291072"/>
            <a:ext cx="182880" cy="182880"/>
          </a:xfrm>
          <a:prstGeom prst="ellipse">
            <a:avLst/>
          </a:prstGeom>
          <a:solidFill>
            <a:srgbClr val="E06212"/>
          </a:solidFill>
          <a:ln w="12700">
            <a:solidFill>
              <a:srgbClr val="AA440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4" name="TextBox 63"/>
          <p:cNvSpPr txBox="1"/>
          <p:nvPr/>
        </p:nvSpPr>
        <p:spPr>
          <a:xfrm>
            <a:off x="1600200" y="6300216"/>
            <a:ext cx="1645920" cy="182880"/>
          </a:xfrm>
          <a:prstGeom prst="rect">
            <a:avLst/>
          </a:prstGeom>
          <a:noFill/>
        </p:spPr>
        <p:txBody>
          <a:bodyPr wrap="square">
            <a:spAutoFit/>
          </a:bodyPr>
          <a:lstStyle/>
          <a:p>
            <a:pPr algn="l"/>
            <a:r>
              <a:rPr sz="800" b="0" i="0">
                <a:solidFill>
                  <a:srgbClr val="0E121E"/>
                </a:solidFill>
              </a:rPr>
              <a:t>Inject / Situation Update</a:t>
            </a:r>
          </a:p>
        </p:txBody>
      </p:sp>
      <p:sp>
        <p:nvSpPr>
          <p:cNvPr id="65" name="Diamond 64"/>
          <p:cNvSpPr/>
          <p:nvPr/>
        </p:nvSpPr>
        <p:spPr>
          <a:xfrm>
            <a:off x="3337560" y="6291072"/>
            <a:ext cx="182880" cy="182880"/>
          </a:xfrm>
          <a:prstGeom prst="diamond">
            <a:avLst/>
          </a:prstGeom>
          <a:solidFill>
            <a:srgbClr val="E06212"/>
          </a:solidFill>
          <a:ln w="12700">
            <a:solidFill>
              <a:srgbClr val="AA440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6" name="TextBox 65"/>
          <p:cNvSpPr txBox="1"/>
          <p:nvPr/>
        </p:nvSpPr>
        <p:spPr>
          <a:xfrm>
            <a:off x="3593592" y="6300216"/>
            <a:ext cx="1645920" cy="182880"/>
          </a:xfrm>
          <a:prstGeom prst="rect">
            <a:avLst/>
          </a:prstGeom>
          <a:noFill/>
        </p:spPr>
        <p:txBody>
          <a:bodyPr wrap="square">
            <a:spAutoFit/>
          </a:bodyPr>
          <a:lstStyle/>
          <a:p>
            <a:pPr algn="l"/>
            <a:r>
              <a:rPr sz="800" b="0" i="0">
                <a:solidFill>
                  <a:srgbClr val="0E121E"/>
                </a:solidFill>
              </a:rPr>
              <a:t>Decision Point / Escalation</a:t>
            </a:r>
          </a:p>
        </p:txBody>
      </p:sp>
      <p:sp>
        <p:nvSpPr>
          <p:cNvPr id="67" name="TextBox 66"/>
          <p:cNvSpPr txBox="1"/>
          <p:nvPr/>
        </p:nvSpPr>
        <p:spPr>
          <a:xfrm>
            <a:off x="5623560" y="6300216"/>
            <a:ext cx="1005840" cy="182880"/>
          </a:xfrm>
          <a:prstGeom prst="rect">
            <a:avLst/>
          </a:prstGeom>
          <a:noFill/>
        </p:spPr>
        <p:txBody>
          <a:bodyPr wrap="square">
            <a:spAutoFit/>
          </a:bodyPr>
          <a:lstStyle/>
          <a:p>
            <a:pPr algn="l"/>
            <a:r>
              <a:rPr sz="750" b="1" i="0">
                <a:solidFill>
                  <a:srgbClr val="8B949E"/>
                </a:solidFill>
              </a:rPr>
              <a:t>REVIEW FOCUS:</a:t>
            </a:r>
          </a:p>
        </p:txBody>
      </p:sp>
      <p:sp>
        <p:nvSpPr>
          <p:cNvPr id="68" name="Rounded Rectangle 67"/>
          <p:cNvSpPr/>
          <p:nvPr/>
        </p:nvSpPr>
        <p:spPr>
          <a:xfrm>
            <a:off x="6702552" y="6272784"/>
            <a:ext cx="1691640" cy="219456"/>
          </a:xfrm>
          <a:prstGeom prst="roundRect">
            <a:avLst>
              <a:gd name="adj" fmla="val 5000000000"/>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nchor="ctr">
          <a:bodyPr rtlCol="0" anchor="ctr"/>
          <a:lstStyle/>
          <a:p>
            <a:pPr algn="ctr"/>
            <a:r>
              <a:rPr sz="750" b="1">
                <a:solidFill>
                  <a:srgbClr val="FFFFFF"/>
                </a:solidFill>
              </a:rPr>
              <a:t>Test the activation of</a:t>
            </a:r>
          </a:p>
        </p:txBody>
      </p:sp>
      <p:sp>
        <p:nvSpPr>
          <p:cNvPr id="69" name="Rounded Rectangle 68"/>
          <p:cNvSpPr/>
          <p:nvPr/>
        </p:nvSpPr>
        <p:spPr>
          <a:xfrm>
            <a:off x="8485632" y="6272784"/>
            <a:ext cx="1691640" cy="219456"/>
          </a:xfrm>
          <a:prstGeom prst="roundRect">
            <a:avLst>
              <a:gd name="adj" fmla="val 5000000000"/>
            </a:avLst>
          </a:prstGeom>
          <a:solidFill>
            <a:srgbClr val="E3B341"/>
          </a:solidFill>
          <a:ln>
            <a:noFill/>
          </a:ln>
        </p:spPr>
        <p:style>
          <a:lnRef idx="1">
            <a:schemeClr val="accent1"/>
          </a:lnRef>
          <a:fillRef idx="3">
            <a:schemeClr val="accent1"/>
          </a:fillRef>
          <a:effectRef idx="2">
            <a:schemeClr val="accent1"/>
          </a:effectRef>
          <a:fontRef idx="minor">
            <a:schemeClr val="lt1"/>
          </a:fontRef>
        </p:style>
        <p:txBody anchor="ctr">
          <a:bodyPr rtlCol="0" anchor="ctr"/>
          <a:lstStyle/>
          <a:p>
            <a:pPr algn="ctr"/>
            <a:r>
              <a:rPr sz="750" b="1">
                <a:solidFill>
                  <a:srgbClr val="FFFFFF"/>
                </a:solidFill>
              </a:rPr>
              <a:t>Validate the effective</a:t>
            </a:r>
          </a:p>
        </p:txBody>
      </p:sp>
      <p:sp>
        <p:nvSpPr>
          <p:cNvPr id="70" name="Rounded Rectangle 69"/>
          <p:cNvSpPr/>
          <p:nvPr/>
        </p:nvSpPr>
        <p:spPr>
          <a:xfrm>
            <a:off x="10268712" y="6272784"/>
            <a:ext cx="1691640" cy="219456"/>
          </a:xfrm>
          <a:prstGeom prst="roundRect">
            <a:avLst>
              <a:gd name="adj" fmla="val 5000000000"/>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nchor="ctr">
          <a:bodyPr rtlCol="0" anchor="ctr"/>
          <a:lstStyle/>
          <a:p>
            <a:pPr algn="ctr"/>
            <a:r>
              <a:rPr sz="750" b="1">
                <a:solidFill>
                  <a:srgbClr val="FFFFFF"/>
                </a:solidFill>
              </a:rPr>
              <a:t>Assess the ability to </a:t>
            </a:r>
          </a:p>
        </p:txBody>
      </p:sp>
      <p:sp>
        <p:nvSpPr>
          <p:cNvPr id="71" name="TextBox 70"/>
          <p:cNvSpPr txBox="1"/>
          <p:nvPr/>
        </p:nvSpPr>
        <p:spPr>
          <a:xfrm>
            <a:off x="10332720" y="6300216"/>
            <a:ext cx="1737360" cy="182880"/>
          </a:xfrm>
          <a:prstGeom prst="rect">
            <a:avLst/>
          </a:prstGeom>
          <a:noFill/>
        </p:spPr>
        <p:txBody>
          <a:bodyPr wrap="square">
            <a:spAutoFit/>
          </a:bodyPr>
          <a:lstStyle/>
          <a:p>
            <a:pPr algn="r"/>
            <a:r>
              <a:rPr sz="800" b="0" i="0">
                <a:solidFill>
                  <a:srgbClr val="8B949E"/>
                </a:solidFill>
              </a:rPr>
              <a:t>11 injects  |  2026-06-12</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58A6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58A6FF"/>
                </a:solidFill>
              </a:rPr>
              <a:t>EXERCISE ONLY — NOT FOR OPERATIONAL USE</a:t>
            </a:r>
          </a:p>
        </p:txBody>
      </p:sp>
      <p:sp>
        <p:nvSpPr>
          <p:cNvPr id="5" name="Rectangle 4"/>
          <p:cNvSpPr/>
          <p:nvPr/>
        </p:nvSpPr>
        <p:spPr>
          <a:xfrm>
            <a:off x="365760" y="384048"/>
            <a:ext cx="868680" cy="685800"/>
          </a:xfrm>
          <a:prstGeom prst="rect">
            <a:avLst/>
          </a:prstGeom>
          <a:solidFill>
            <a:srgbClr val="58A6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000000"/>
                </a:solidFill>
              </a:rPr>
              <a:t>INJ
001</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1 of 11</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T+5 min  |  Activation and Initial Response  |  via Email  |  Information</a:t>
            </a:r>
          </a:p>
        </p:txBody>
      </p:sp>
      <p:sp>
        <p:nvSpPr>
          <p:cNvPr id="8" name="TextBox 7"/>
          <p:cNvSpPr txBox="1"/>
          <p:nvPr/>
        </p:nvSpPr>
        <p:spPr>
          <a:xfrm>
            <a:off x="1371600" y="777240"/>
            <a:ext cx="9144000" cy="347472"/>
          </a:xfrm>
          <a:prstGeom prst="rect">
            <a:avLst/>
          </a:prstGeom>
          <a:noFill/>
        </p:spPr>
        <p:txBody>
          <a:bodyPr wrap="square">
            <a:spAutoFit/>
          </a:bodyPr>
          <a:lstStyle/>
          <a:p>
            <a:pPr algn="l"/>
            <a:r>
              <a:rPr sz="1100" b="1" i="0">
                <a:solidFill>
                  <a:srgbClr val="58A6FF"/>
                </a:solidFill>
              </a:rPr>
              <a:t>National Health Authority  →  Crisis Management Team</a:t>
            </a:r>
          </a:p>
        </p:txBody>
      </p:sp>
      <p:sp>
        <p:nvSpPr>
          <p:cNvPr id="9" name="TextBox 8"/>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Pandemic Alert Notification</a:t>
            </a:r>
          </a:p>
        </p:txBody>
      </p:sp>
      <p:sp>
        <p:nvSpPr>
          <p:cNvPr id="10" name="Rectangle 9"/>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Subject: Immediate Action Required: Pandemic Alert
Dear Team,
A pandemic alert has been issued for a new virus variant affecting urban areas in Victoria. Immediate activation of your Crisis Management and Business Continuity Plans is required. Please convene your teams and confirm activation within 30 minutes.
Regards,
Health Authority</a:t>
            </a:r>
          </a:p>
        </p:txBody>
      </p:sp>
      <p:sp>
        <p:nvSpPr>
          <p:cNvPr id="12" name="Rectangle 11"/>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4" name="TextBox 13"/>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Crisis Management Team convenes and initiates response.</a:t>
            </a:r>
          </a:p>
        </p:txBody>
      </p:sp>
      <p:sp>
        <p:nvSpPr>
          <p:cNvPr id="15" name="Rectangle 14"/>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7" name="TextBox 16"/>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Response initiated within 30 minutes.</a:t>
            </a:r>
          </a:p>
        </p:txBody>
      </p:sp>
      <p:sp>
        <p:nvSpPr>
          <p:cNvPr id="18" name="Rectangle 17"/>
          <p:cNvSpPr/>
          <p:nvPr/>
        </p:nvSpPr>
        <p:spPr>
          <a:xfrm>
            <a:off x="0" y="5943600"/>
            <a:ext cx="12188952" cy="73152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5989320"/>
            <a:ext cx="11247120" cy="594360"/>
          </a:xfrm>
          <a:prstGeom prst="rect">
            <a:avLst/>
          </a:prstGeom>
          <a:noFill/>
        </p:spPr>
        <p:txBody>
          <a:bodyPr wrap="square">
            <a:spAutoFit/>
          </a:bodyPr>
          <a:lstStyle/>
          <a:p>
            <a:pPr algn="l"/>
            <a:r>
              <a:rPr sz="850" b="0" i="1">
                <a:solidFill>
                  <a:srgbClr val="8B949E"/>
                </a:solidFill>
              </a:rPr>
              <a:t>FACILITATOR NOTE: Ensure participants acknowledge receipt and initiate plan activation.</a:t>
            </a:r>
          </a:p>
        </p:txBody>
      </p:sp>
      <p:sp>
        <p:nvSpPr>
          <p:cNvPr id="20" name="Rectangle 19"/>
          <p:cNvSpPr/>
          <p:nvPr/>
        </p:nvSpPr>
        <p:spPr>
          <a:xfrm>
            <a:off x="0" y="6675120"/>
            <a:ext cx="12188952" cy="182880"/>
          </a:xfrm>
          <a:prstGeom prst="rect">
            <a:avLst/>
          </a:prstGeom>
          <a:solidFill>
            <a:srgbClr val="58A6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58A6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58A6FF"/>
                </a:solidFill>
              </a:rPr>
              <a:t>EXERCISE ONLY — NOT FOR OPERATIONAL USE</a:t>
            </a:r>
          </a:p>
        </p:txBody>
      </p:sp>
      <p:sp>
        <p:nvSpPr>
          <p:cNvPr id="5" name="Rectangle 4"/>
          <p:cNvSpPr/>
          <p:nvPr/>
        </p:nvSpPr>
        <p:spPr>
          <a:xfrm>
            <a:off x="365760" y="384048"/>
            <a:ext cx="868680" cy="685800"/>
          </a:xfrm>
          <a:prstGeom prst="rect">
            <a:avLst/>
          </a:prstGeom>
          <a:solidFill>
            <a:srgbClr val="58A6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000000"/>
                </a:solidFill>
              </a:rPr>
              <a:t>INJ
002</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2 of 11</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T+15 min  |  Activation and Initial Response  |  via Microsoft Teams  |  Information</a:t>
            </a:r>
          </a:p>
        </p:txBody>
      </p:sp>
      <p:sp>
        <p:nvSpPr>
          <p:cNvPr id="8" name="TextBox 7"/>
          <p:cNvSpPr txBox="1"/>
          <p:nvPr/>
        </p:nvSpPr>
        <p:spPr>
          <a:xfrm>
            <a:off x="1371600" y="777240"/>
            <a:ext cx="9144000" cy="347472"/>
          </a:xfrm>
          <a:prstGeom prst="rect">
            <a:avLst/>
          </a:prstGeom>
          <a:noFill/>
        </p:spPr>
        <p:txBody>
          <a:bodyPr wrap="square">
            <a:spAutoFit/>
          </a:bodyPr>
          <a:lstStyle/>
          <a:p>
            <a:pPr algn="l"/>
            <a:r>
              <a:rPr sz="1100" b="1" i="0">
                <a:solidFill>
                  <a:srgbClr val="58A6FF"/>
                </a:solidFill>
              </a:rPr>
              <a:t>HR Department  →  Crisis Management Team</a:t>
            </a:r>
          </a:p>
        </p:txBody>
      </p:sp>
      <p:sp>
        <p:nvSpPr>
          <p:cNvPr id="9" name="TextBox 8"/>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Initial Workforce Impact Report</a:t>
            </a:r>
          </a:p>
        </p:txBody>
      </p:sp>
      <p:sp>
        <p:nvSpPr>
          <p:cNvPr id="10" name="Rectangle 9"/>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Urgent update: 30% workforce out sick/quarantined. Immediate action needed to manage ops.</a:t>
            </a:r>
          </a:p>
        </p:txBody>
      </p:sp>
      <p:sp>
        <p:nvSpPr>
          <p:cNvPr id="12" name="Rectangle 11"/>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4" name="TextBox 13"/>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Discuss workforce management and prioritize critical functions.</a:t>
            </a:r>
          </a:p>
        </p:txBody>
      </p:sp>
      <p:sp>
        <p:nvSpPr>
          <p:cNvPr id="15" name="Rectangle 14"/>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7" name="TextBox 16"/>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Proactive workforce management strategies discussed.</a:t>
            </a:r>
          </a:p>
        </p:txBody>
      </p:sp>
      <p:sp>
        <p:nvSpPr>
          <p:cNvPr id="18" name="Rectangle 17"/>
          <p:cNvSpPr/>
          <p:nvPr/>
        </p:nvSpPr>
        <p:spPr>
          <a:xfrm>
            <a:off x="0" y="5943600"/>
            <a:ext cx="12188952" cy="73152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5989320"/>
            <a:ext cx="11247120" cy="594360"/>
          </a:xfrm>
          <a:prstGeom prst="rect">
            <a:avLst/>
          </a:prstGeom>
          <a:noFill/>
        </p:spPr>
        <p:txBody>
          <a:bodyPr wrap="square">
            <a:spAutoFit/>
          </a:bodyPr>
          <a:lstStyle/>
          <a:p>
            <a:pPr algn="l"/>
            <a:r>
              <a:rPr sz="850" b="0" i="1">
                <a:solidFill>
                  <a:srgbClr val="8B949E"/>
                </a:solidFill>
              </a:rPr>
              <a:t>FACILITATOR NOTE: Prompt discussion on immediate operational adjustments.</a:t>
            </a:r>
          </a:p>
        </p:txBody>
      </p:sp>
      <p:sp>
        <p:nvSpPr>
          <p:cNvPr id="20" name="Rectangle 19"/>
          <p:cNvSpPr/>
          <p:nvPr/>
        </p:nvSpPr>
        <p:spPr>
          <a:xfrm>
            <a:off x="0" y="6675120"/>
            <a:ext cx="12188952" cy="182880"/>
          </a:xfrm>
          <a:prstGeom prst="rect">
            <a:avLst/>
          </a:prstGeom>
          <a:solidFill>
            <a:srgbClr val="58A6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3FB950"/>
                </a:solidFill>
              </a:rPr>
              <a:t>EXERCISE ONLY — NOT FOR OPERATIONAL USE</a:t>
            </a:r>
          </a:p>
        </p:txBody>
      </p:sp>
      <p:sp>
        <p:nvSpPr>
          <p:cNvPr id="5" name="Rectangle 4"/>
          <p:cNvSpPr/>
          <p:nvPr/>
        </p:nvSpPr>
        <p:spPr>
          <a:xfrm>
            <a:off x="365760" y="384048"/>
            <a:ext cx="868680" cy="685800"/>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FFFFFF"/>
                </a:solidFill>
              </a:rPr>
              <a:t>INJ
003</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3 of 11</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T+35 min  |  Communication and Coordination  |  via Phone Call  |  Communications</a:t>
            </a:r>
          </a:p>
        </p:txBody>
      </p:sp>
      <p:sp>
        <p:nvSpPr>
          <p:cNvPr id="8" name="TextBox 7"/>
          <p:cNvSpPr txBox="1"/>
          <p:nvPr/>
        </p:nvSpPr>
        <p:spPr>
          <a:xfrm>
            <a:off x="1371600" y="777240"/>
            <a:ext cx="9144000" cy="347472"/>
          </a:xfrm>
          <a:prstGeom prst="rect">
            <a:avLst/>
          </a:prstGeom>
          <a:noFill/>
        </p:spPr>
        <p:txBody>
          <a:bodyPr wrap="square">
            <a:spAutoFit/>
          </a:bodyPr>
          <a:lstStyle/>
          <a:p>
            <a:pPr algn="l"/>
            <a:r>
              <a:rPr sz="1100" b="1" i="0">
                <a:solidFill>
                  <a:srgbClr val="58A6FF"/>
                </a:solidFill>
              </a:rPr>
              <a:t>Regulatory Authority  →  Crisis Communications Lead</a:t>
            </a:r>
          </a:p>
        </p:txBody>
      </p:sp>
      <p:sp>
        <p:nvSpPr>
          <p:cNvPr id="9" name="TextBox 8"/>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Regulator Inquiry</a:t>
            </a:r>
          </a:p>
        </p:txBody>
      </p:sp>
      <p:sp>
        <p:nvSpPr>
          <p:cNvPr id="10" name="Rectangle 9"/>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This is the Regulatory Authority. We need an update on your service continuity plans given the workforce disruption.</a:t>
            </a:r>
          </a:p>
        </p:txBody>
      </p:sp>
      <p:sp>
        <p:nvSpPr>
          <p:cNvPr id="12" name="Rectangle 11"/>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4" name="TextBox 13"/>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Prepare and deliver a compliance update to the regulator.</a:t>
            </a:r>
          </a:p>
        </p:txBody>
      </p:sp>
      <p:sp>
        <p:nvSpPr>
          <p:cNvPr id="15" name="Rectangle 14"/>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7" name="TextBox 16"/>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Compliance update delivered within 30 minutes.</a:t>
            </a:r>
          </a:p>
        </p:txBody>
      </p:sp>
      <p:sp>
        <p:nvSpPr>
          <p:cNvPr id="18" name="Rectangle 17"/>
          <p:cNvSpPr/>
          <p:nvPr/>
        </p:nvSpPr>
        <p:spPr>
          <a:xfrm>
            <a:off x="0" y="5943600"/>
            <a:ext cx="12188952" cy="73152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5989320"/>
            <a:ext cx="11247120" cy="594360"/>
          </a:xfrm>
          <a:prstGeom prst="rect">
            <a:avLst/>
          </a:prstGeom>
          <a:noFill/>
        </p:spPr>
        <p:txBody>
          <a:bodyPr wrap="square">
            <a:spAutoFit/>
          </a:bodyPr>
          <a:lstStyle/>
          <a:p>
            <a:pPr algn="l"/>
            <a:r>
              <a:rPr sz="850" b="0" i="1">
                <a:solidFill>
                  <a:srgbClr val="8B949E"/>
                </a:solidFill>
              </a:rPr>
              <a:t>FACILITATOR NOTE: Simulate pressure from regulators and prompt communications response.</a:t>
            </a:r>
          </a:p>
        </p:txBody>
      </p:sp>
      <p:sp>
        <p:nvSpPr>
          <p:cNvPr id="20" name="Rectangle 19"/>
          <p:cNvSpPr/>
          <p:nvPr/>
        </p:nvSpPr>
        <p:spPr>
          <a:xfrm>
            <a:off x="0" y="6675120"/>
            <a:ext cx="12188952" cy="182880"/>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3FB950"/>
                </a:solidFill>
              </a:rPr>
              <a:t>EXERCISE ONLY — NOT FOR OPERATIONAL USE</a:t>
            </a:r>
          </a:p>
        </p:txBody>
      </p:sp>
      <p:sp>
        <p:nvSpPr>
          <p:cNvPr id="5" name="Rectangle 4"/>
          <p:cNvSpPr/>
          <p:nvPr/>
        </p:nvSpPr>
        <p:spPr>
          <a:xfrm>
            <a:off x="365760" y="384048"/>
            <a:ext cx="868680" cy="685800"/>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FFFFFF"/>
                </a:solidFill>
              </a:rPr>
              <a:t>INJ
004</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4 of 11</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T+50 min  |  Communication and Coordination  |  via News Bulletin  |  Communications</a:t>
            </a:r>
          </a:p>
        </p:txBody>
      </p:sp>
      <p:sp>
        <p:nvSpPr>
          <p:cNvPr id="8" name="TextBox 7"/>
          <p:cNvSpPr txBox="1"/>
          <p:nvPr/>
        </p:nvSpPr>
        <p:spPr>
          <a:xfrm>
            <a:off x="1371600" y="777240"/>
            <a:ext cx="9144000" cy="347472"/>
          </a:xfrm>
          <a:prstGeom prst="rect">
            <a:avLst/>
          </a:prstGeom>
          <a:noFill/>
        </p:spPr>
        <p:txBody>
          <a:bodyPr wrap="square">
            <a:spAutoFit/>
          </a:bodyPr>
          <a:lstStyle/>
          <a:p>
            <a:pPr algn="l"/>
            <a:r>
              <a:rPr sz="1100" b="1" i="0">
                <a:solidFill>
                  <a:srgbClr val="58A6FF"/>
                </a:solidFill>
              </a:rPr>
              <a:t>Local News Station  →  Public</a:t>
            </a:r>
          </a:p>
        </p:txBody>
      </p:sp>
      <p:sp>
        <p:nvSpPr>
          <p:cNvPr id="9" name="TextBox 8"/>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Media Coverage Begins</a:t>
            </a:r>
          </a:p>
        </p:txBody>
      </p:sp>
      <p:sp>
        <p:nvSpPr>
          <p:cNvPr id="10" name="Rectangle 9"/>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Barwon Water faces challenges as pandemic affects workforce. Service continuity under scrutiny.</a:t>
            </a:r>
          </a:p>
        </p:txBody>
      </p:sp>
      <p:sp>
        <p:nvSpPr>
          <p:cNvPr id="12" name="Rectangle 11"/>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4" name="TextBox 13"/>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Release a holding statement and manage public perception.</a:t>
            </a:r>
          </a:p>
        </p:txBody>
      </p:sp>
      <p:sp>
        <p:nvSpPr>
          <p:cNvPr id="15" name="Rectangle 14"/>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7" name="TextBox 16"/>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Holding statement issued promptly and aligns with crisis plan.</a:t>
            </a:r>
          </a:p>
        </p:txBody>
      </p:sp>
      <p:sp>
        <p:nvSpPr>
          <p:cNvPr id="18" name="Rectangle 17"/>
          <p:cNvSpPr/>
          <p:nvPr/>
        </p:nvSpPr>
        <p:spPr>
          <a:xfrm>
            <a:off x="0" y="5943600"/>
            <a:ext cx="12188952" cy="73152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5989320"/>
            <a:ext cx="11247120" cy="594360"/>
          </a:xfrm>
          <a:prstGeom prst="rect">
            <a:avLst/>
          </a:prstGeom>
          <a:noFill/>
        </p:spPr>
        <p:txBody>
          <a:bodyPr wrap="square">
            <a:spAutoFit/>
          </a:bodyPr>
          <a:lstStyle/>
          <a:p>
            <a:pPr algn="l"/>
            <a:r>
              <a:rPr sz="850" b="0" i="1">
                <a:solidFill>
                  <a:srgbClr val="8B949E"/>
                </a:solidFill>
              </a:rPr>
              <a:t>FACILITATOR NOTE: Highlight media interest and prompt external communication strategy.</a:t>
            </a:r>
          </a:p>
        </p:txBody>
      </p:sp>
      <p:sp>
        <p:nvSpPr>
          <p:cNvPr id="20" name="Rectangle 19"/>
          <p:cNvSpPr/>
          <p:nvPr/>
        </p:nvSpPr>
        <p:spPr>
          <a:xfrm>
            <a:off x="0" y="6675120"/>
            <a:ext cx="12188952" cy="182880"/>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