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228600"/>
            <a:ext cx="4572000" cy="365760"/>
          </a:xfrm>
          <a:prstGeom prst="rect">
            <a:avLst/>
          </a:prstGeom>
          <a:noFill/>
        </p:spPr>
        <p:txBody>
          <a:bodyPr wrap="square">
            <a:spAutoFit/>
          </a:bodyPr>
          <a:lstStyle/>
          <a:p>
            <a:pPr algn="l"/>
            <a:r>
              <a:rPr sz="900" b="1" i="0">
                <a:solidFill>
                  <a:srgbClr val="58A6FF"/>
                </a:solidFill>
              </a:rPr>
              <a:t>BC STUDIO</a:t>
            </a:r>
          </a:p>
        </p:txBody>
      </p:sp>
      <p:sp>
        <p:nvSpPr>
          <p:cNvPr id="4" name="Rectangle 3"/>
          <p:cNvSpPr/>
          <p:nvPr/>
        </p:nvSpPr>
        <p:spPr>
          <a:xfrm>
            <a:off x="9601200" y="182880"/>
            <a:ext cx="2194560" cy="411480"/>
          </a:xfrm>
          <a:prstGeom prst="rect">
            <a:avLst/>
          </a:prstGeom>
          <a:solidFill>
            <a:srgbClr val="3D1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601200" y="182880"/>
            <a:ext cx="2194560" cy="411480"/>
          </a:xfrm>
          <a:prstGeom prst="rect">
            <a:avLst/>
          </a:prstGeom>
          <a:noFill/>
        </p:spPr>
        <p:txBody>
          <a:bodyPr wrap="square">
            <a:spAutoFit/>
          </a:bodyPr>
          <a:lstStyle/>
          <a:p>
            <a:pPr algn="ctr"/>
            <a:r>
              <a:rPr sz="650" b="1" i="0">
                <a:solidFill>
                  <a:srgbClr val="E3B341"/>
                </a:solidFill>
              </a:rPr>
              <a:t>EXERCISE ONLY — NOT FOR DISTRIBUTION</a:t>
            </a:r>
          </a:p>
        </p:txBody>
      </p:sp>
      <p:sp>
        <p:nvSpPr>
          <p:cNvPr id="6" name="TextBox 5"/>
          <p:cNvSpPr txBox="1"/>
          <p:nvPr/>
        </p:nvSpPr>
        <p:spPr>
          <a:xfrm>
            <a:off x="640080" y="1645920"/>
            <a:ext cx="10881360" cy="2011680"/>
          </a:xfrm>
          <a:prstGeom prst="rect">
            <a:avLst/>
          </a:prstGeom>
          <a:noFill/>
        </p:spPr>
        <p:txBody>
          <a:bodyPr wrap="square">
            <a:spAutoFit/>
          </a:bodyPr>
          <a:lstStyle/>
          <a:p>
            <a:pPr algn="l"/>
            <a:r>
              <a:rPr sz="4200" b="1" i="0">
                <a:solidFill>
                  <a:srgbClr val="FFFFFF"/>
                </a:solidFill>
              </a:rPr>
              <a:t>Fraud Incident</a:t>
            </a:r>
          </a:p>
        </p:txBody>
      </p:sp>
      <p:sp>
        <p:nvSpPr>
          <p:cNvPr id="7" name="Rectangle 6"/>
          <p:cNvSpPr/>
          <p:nvPr/>
        </p:nvSpPr>
        <p:spPr>
          <a:xfrm>
            <a:off x="640080" y="3749039"/>
            <a:ext cx="2926080" cy="457200"/>
          </a:xfrm>
          <a:prstGeom prst="rect">
            <a:avLst/>
          </a:prstGeom>
          <a:solidFill>
            <a:srgbClr val="0D284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40080" y="3749039"/>
            <a:ext cx="2926080" cy="457200"/>
          </a:xfrm>
          <a:prstGeom prst="rect">
            <a:avLst/>
          </a:prstGeom>
          <a:noFill/>
        </p:spPr>
        <p:txBody>
          <a:bodyPr wrap="square">
            <a:spAutoFit/>
          </a:bodyPr>
          <a:lstStyle/>
          <a:p>
            <a:pPr algn="ctr"/>
            <a:r>
              <a:rPr sz="1100" b="1" i="0">
                <a:solidFill>
                  <a:srgbClr val="58A6FF"/>
                </a:solidFill>
              </a:rPr>
              <a:t>CRISIS MANAGEMENT</a:t>
            </a:r>
          </a:p>
        </p:txBody>
      </p:sp>
      <p:sp>
        <p:nvSpPr>
          <p:cNvPr id="9" name="TextBox 8"/>
          <p:cNvSpPr txBox="1"/>
          <p:nvPr/>
        </p:nvSpPr>
        <p:spPr>
          <a:xfrm>
            <a:off x="640080" y="4343400"/>
            <a:ext cx="10058400" cy="457200"/>
          </a:xfrm>
          <a:prstGeom prst="rect">
            <a:avLst/>
          </a:prstGeom>
          <a:noFill/>
        </p:spPr>
        <p:txBody>
          <a:bodyPr wrap="square">
            <a:spAutoFit/>
          </a:bodyPr>
          <a:lstStyle/>
          <a:p>
            <a:pPr algn="l"/>
            <a:r>
              <a:rPr sz="1300" b="0" i="0">
                <a:solidFill>
                  <a:srgbClr val="8B949E"/>
                </a:solidFill>
              </a:rPr>
              <a:t>Tabletop  |  120 minutes</a:t>
            </a:r>
          </a:p>
        </p:txBody>
      </p:sp>
      <p:sp>
        <p:nvSpPr>
          <p:cNvPr id="10" name="Rectangle 9"/>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006</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6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T+75 min  |  via Teams / Slack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HR Director  →  All Staff</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Internal Staff Rumors</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Rumors are circulating on the internal chat about the CFO's arrest. Staff are worried about job security.</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Issue an internal memo addressing staff concerns and reinforcing job security.</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Internal memo issued within 30 minutes, addressing concerns effectively.</a:t>
            </a:r>
          </a:p>
        </p:txBody>
      </p:sp>
      <p:sp>
        <p:nvSpPr>
          <p:cNvPr id="18" name="Rectangle 17"/>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A371F7"/>
                </a:solidFill>
              </a:rPr>
              <a:t>EXERCISE ONLY — NOT FOR OPERATIONAL USE</a:t>
            </a:r>
          </a:p>
        </p:txBody>
      </p:sp>
      <p:sp>
        <p:nvSpPr>
          <p:cNvPr id="5" name="Rectangle 4"/>
          <p:cNvSpPr/>
          <p:nvPr/>
        </p:nvSpPr>
        <p:spPr>
          <a:xfrm>
            <a:off x="365760" y="384048"/>
            <a:ext cx="868680" cy="68580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007</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7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T+90 min  |  via Email  |  Escalation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IT Security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Complication: Data Breach Suspected</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IT has detected unusual access patterns in the CFO's accounts. Possible data breach linked to the fraud investigation.</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Investigate the potential data breach and assess the impact.</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Investigation initiated quickly, with findings reported to the crisis team.</a:t>
            </a:r>
          </a:p>
        </p:txBody>
      </p:sp>
      <p:sp>
        <p:nvSpPr>
          <p:cNvPr id="18" name="Rectangle 17"/>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20" name="Rectangle 19"/>
          <p:cNvSpPr/>
          <p:nvPr/>
        </p:nvSpPr>
        <p:spPr>
          <a:xfrm>
            <a:off x="0" y="6675120"/>
            <a:ext cx="12188952" cy="18288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E3B341"/>
                </a:solidFill>
              </a:rPr>
              <a:t>EXERCISE ONLY — NOT FOR OPERATIONAL USE</a:t>
            </a:r>
          </a:p>
        </p:txBody>
      </p:sp>
      <p:sp>
        <p:nvSpPr>
          <p:cNvPr id="5" name="Rectangle 4"/>
          <p:cNvSpPr/>
          <p:nvPr/>
        </p:nvSpPr>
        <p:spPr>
          <a:xfrm>
            <a:off x="365760" y="384048"/>
            <a:ext cx="868680" cy="68580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008</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8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T+100 min  |  via Phone Call  |  Decision Point</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Crisis Management Team  →  Legal Counsel</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Legal Consultation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We need to consult with legal to understand the implications of the CFO's arrest and any potential liability.</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Engage legal counsel for advice on managing potential liabilities.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Legal consultation arranged and documented, with advice shared with the crisis team.</a:t>
            </a:r>
          </a:p>
        </p:txBody>
      </p:sp>
      <p:sp>
        <p:nvSpPr>
          <p:cNvPr id="18" name="Rectangle 17"/>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20" name="Rectangle 19"/>
          <p:cNvSpPr/>
          <p:nvPr/>
        </p:nvSpPr>
        <p:spPr>
          <a:xfrm>
            <a:off x="0" y="6675120"/>
            <a:ext cx="12188952" cy="1828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009</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9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T+110 min  |  via Internal Memo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Crisis Management Team  →  All Departments</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Recovery Planning</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Begin planning for recovery and return to normal operations, considering any long-term impacts.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Develop a recovery plan with clear steps for resuming normal operations.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Recovery plan drafted with input from all relevant departments, presented to the crisis team.</a:t>
            </a:r>
          </a:p>
        </p:txBody>
      </p:sp>
      <p:sp>
        <p:nvSpPr>
          <p:cNvPr id="18" name="Rectangle 17"/>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010</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10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T+120 min  |  via Verbal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Exercise Facilitator  →  All Participants</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Hot Debrief</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Conduct a hot debrief to capture immediate lessons learned and areas for improvement.</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Facilitate a structured debrief session to gather insights from all participants.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Debrief conducted, with key findings and action items documented.</a:t>
            </a:r>
          </a:p>
        </p:txBody>
      </p:sp>
      <p:sp>
        <p:nvSpPr>
          <p:cNvPr id="18" name="Rectangle 17"/>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011</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11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T+0 min  |  via Radio  |  Information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To: Radio Station</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Customer Outrage Broadcasted</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In breaking news, a very concerned Barwon Water customer has called into our show this morning. They expressed their anger over the lack of transparency and timely communication from Barwon Water regarding the recent arrest of their CFO. The caller is demanding immediate answers and reassurances about the security of their water supply and the financial stability of the organization. We will be following this story closely and bringing you updates as they come.</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Activate crisis communications team to address public concerns
• prepare and issue a press release
• monitor media channels for further developments.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Assess the timeliness and effectiveness of the organization's public communication in response to the broadcast; evaluate the ability to manage public perception and mitigate reputational damage.</a:t>
            </a:r>
          </a:p>
        </p:txBody>
      </p:sp>
      <p:sp>
        <p:nvSpPr>
          <p:cNvPr id="18" name="Rectangle 17"/>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20" name="Rectangle 19"/>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012</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12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T+0 min  |  via News Bulletin  |  Information</a:t>
            </a:r>
          </a:p>
        </p:txBody>
      </p:sp>
      <p:sp>
        <p:nvSpPr>
          <p:cNvPr id="8" name="TextBox 7"/>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Breaking News: CFO Fraud Investigation Intensifies</a:t>
            </a:r>
          </a:p>
        </p:txBody>
      </p:sp>
      <p:sp>
        <p:nvSpPr>
          <p:cNvPr id="9" name="Rectangle 8"/>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Victoria's regional water provider, Barwon Water, is under scrutiny as the investigation into CFO John Doe's fraud charges deepens. Authorities suggest that the financial discrepancies may be more extensive than initially reported, potentially affecting multiple service areas. The organisation is urged to maintain vigilance as the inquiry progresses.</a:t>
            </a:r>
          </a:p>
        </p:txBody>
      </p:sp>
      <p:sp>
        <p:nvSpPr>
          <p:cNvPr id="11" name="Rectangle 10"/>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3" name="TextBox 12"/>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Monitor media coverage and prepare a communication strategy to address public and stakeholder inquiries. Ensure internal stakeholders are informed and aligned on messaging.</a:t>
            </a:r>
          </a:p>
        </p:txBody>
      </p:sp>
      <p:sp>
        <p:nvSpPr>
          <p:cNvPr id="14" name="Rectangle 13"/>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6" name="TextBox 15"/>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Participants should demonstrate proactive media monitoring and develop a coherent communication plan. Responses should be timely and mitigate potential reputational damage.</a:t>
            </a:r>
          </a:p>
        </p:txBody>
      </p:sp>
      <p:sp>
        <p:nvSpPr>
          <p:cNvPr id="17" name="Rectangle 16"/>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19" name="Rectangle 18"/>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9144000" cy="457200"/>
          </a:xfrm>
          <a:prstGeom prst="rect">
            <a:avLst/>
          </a:prstGeom>
          <a:noFill/>
        </p:spPr>
        <p:txBody>
          <a:bodyPr wrap="square">
            <a:spAutoFit/>
          </a:bodyPr>
          <a:lstStyle/>
          <a:p>
            <a:pPr algn="l"/>
            <a:r>
              <a:rPr sz="1000" b="1" i="0">
                <a:solidFill>
                  <a:srgbClr val="58A6FF"/>
                </a:solidFill>
              </a:rPr>
              <a:t>MASTER SCENARIO EVENTS LIST (MSEL)</a:t>
            </a:r>
          </a:p>
        </p:txBody>
      </p:sp>
      <p:sp>
        <p:nvSpPr>
          <p:cNvPr id="4" name="TextBox 3"/>
          <p:cNvSpPr txBox="1"/>
          <p:nvPr/>
        </p:nvSpPr>
        <p:spPr>
          <a:xfrm>
            <a:off x="548640" y="594360"/>
            <a:ext cx="10972800" cy="457200"/>
          </a:xfrm>
          <a:prstGeom prst="rect">
            <a:avLst/>
          </a:prstGeom>
          <a:noFill/>
        </p:spPr>
        <p:txBody>
          <a:bodyPr wrap="square">
            <a:spAutoFit/>
          </a:bodyPr>
          <a:lstStyle/>
          <a:p>
            <a:pPr algn="l"/>
            <a:r>
              <a:rPr sz="1800" b="1" i="0">
                <a:solidFill>
                  <a:srgbClr val="FFFFFF"/>
                </a:solidFill>
              </a:rPr>
              <a:t>Fraud Incident</a:t>
            </a:r>
          </a:p>
        </p:txBody>
      </p:sp>
      <p:sp>
        <p:nvSpPr>
          <p:cNvPr id="5" name="Rectangle 4"/>
          <p:cNvSpPr/>
          <p:nvPr/>
        </p:nvSpPr>
        <p:spPr>
          <a:xfrm>
            <a:off x="365760" y="109728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365760" y="1234440"/>
          <a:ext cx="11795760" cy="3803904"/>
        </p:xfrm>
        <a:graphic>
          <a:graphicData uri="http://schemas.openxmlformats.org/drawingml/2006/table">
            <a:tbl>
              <a:tblPr firstRow="1" bandRow="1">
                <a:tableStyleId>{5C22544A-7EE6-4342-B048-85BDC9FD1C3A}</a:tableStyleId>
              </a:tblPr>
              <a:tblGrid>
                <a:gridCol w="457200"/>
                <a:gridCol w="548640"/>
                <a:gridCol w="1645920"/>
                <a:gridCol w="1097280"/>
                <a:gridCol w="3291840"/>
                <a:gridCol w="4754880"/>
              </a:tblGrid>
              <a:tr h="292608">
                <a:tc>
                  <a:txBody>
                    <a:bodyPr/>
                    <a:lstStyle/>
                    <a:p>
                      <a:pPr algn="ctr"/>
                      <a:r>
                        <a:rPr sz="850" b="1">
                          <a:solidFill>
                            <a:srgbClr val="FFFFFF"/>
                          </a:solidFill>
                        </a:rPr>
                        <a:t>#</a:t>
                      </a:r>
                    </a:p>
                  </a:txBody>
                  <a:tcPr>
                    <a:solidFill>
                      <a:srgbClr val="1F6FEB"/>
                    </a:solidFill>
                  </a:tcPr>
                </a:tc>
                <a:tc>
                  <a:txBody>
                    <a:bodyPr/>
                    <a:lstStyle/>
                    <a:p>
                      <a:pPr algn="ctr"/>
                      <a:r>
                        <a:rPr sz="850" b="1">
                          <a:solidFill>
                            <a:srgbClr val="FFFFFF"/>
                          </a:solidFill>
                        </a:rPr>
                        <a:t>T+</a:t>
                      </a:r>
                    </a:p>
                  </a:txBody>
                  <a:tcPr>
                    <a:solidFill>
                      <a:srgbClr val="1F6FEB"/>
                    </a:solidFill>
                  </a:tcPr>
                </a:tc>
                <a:tc>
                  <a:txBody>
                    <a:bodyPr/>
                    <a:lstStyle/>
                    <a:p>
                      <a:pPr algn="ctr"/>
                      <a:r>
                        <a:rPr sz="850" b="1">
                          <a:solidFill>
                            <a:srgbClr val="FFFFFF"/>
                          </a:solidFill>
                        </a:rPr>
                        <a:t>Phase</a:t>
                      </a:r>
                    </a:p>
                  </a:txBody>
                  <a:tcPr>
                    <a:solidFill>
                      <a:srgbClr val="1F6FEB"/>
                    </a:solidFill>
                  </a:tcPr>
                </a:tc>
                <a:tc>
                  <a:txBody>
                    <a:bodyPr/>
                    <a:lstStyle/>
                    <a:p>
                      <a:pPr algn="ctr"/>
                      <a:r>
                        <a:rPr sz="850" b="1">
                          <a:solidFill>
                            <a:srgbClr val="FFFFFF"/>
                          </a:solidFill>
                        </a:rPr>
                        <a:t>Channel</a:t>
                      </a:r>
                    </a:p>
                  </a:txBody>
                  <a:tcPr>
                    <a:solidFill>
                      <a:srgbClr val="1F6FEB"/>
                    </a:solidFill>
                  </a:tcPr>
                </a:tc>
                <a:tc>
                  <a:txBody>
                    <a:bodyPr/>
                    <a:lstStyle/>
                    <a:p>
                      <a:pPr algn="ctr"/>
                      <a:r>
                        <a:rPr sz="850" b="1">
                          <a:solidFill>
                            <a:srgbClr val="FFFFFF"/>
                          </a:solidFill>
                        </a:rPr>
                        <a:t>Title</a:t>
                      </a:r>
                    </a:p>
                  </a:txBody>
                  <a:tcPr>
                    <a:solidFill>
                      <a:srgbClr val="1F6FEB"/>
                    </a:solidFill>
                  </a:tcPr>
                </a:tc>
                <a:tc>
                  <a:txBody>
                    <a:bodyPr/>
                    <a:lstStyle/>
                    <a:p>
                      <a:pPr algn="ctr"/>
                      <a:r>
                        <a:rPr sz="850" b="1">
                          <a:solidFill>
                            <a:srgbClr val="FFFFFF"/>
                          </a:solidFill>
                        </a:rPr>
                        <a:t>Expected Actions</a:t>
                      </a:r>
                    </a:p>
                  </a:txBody>
                  <a:tcPr>
                    <a:solidFill>
                      <a:srgbClr val="1F6FEB"/>
                    </a:solidFill>
                  </a:tcPr>
                </a:tc>
              </a:tr>
              <a:tr h="292608">
                <a:tc>
                  <a:txBody>
                    <a:bodyPr/>
                    <a:lstStyle/>
                    <a:p>
                      <a:pPr algn="ctr"/>
                      <a:r>
                        <a:rPr sz="800">
                          <a:solidFill>
                            <a:srgbClr val="E6EDF3"/>
                          </a:solidFill>
                        </a:rPr>
                        <a:t>001</a:t>
                      </a:r>
                    </a:p>
                  </a:txBody>
                  <a:tcPr>
                    <a:solidFill>
                      <a:srgbClr val="161B22"/>
                    </a:solidFill>
                  </a:tcPr>
                </a:tc>
                <a:tc>
                  <a:txBody>
                    <a:bodyPr/>
                    <a:lstStyle/>
                    <a:p>
                      <a:pPr algn="ctr"/>
                      <a:r>
                        <a:rPr sz="800">
                          <a:solidFill>
                            <a:srgbClr val="E6EDF3"/>
                          </a:solidFill>
                        </a:rPr>
                        <a:t>+0m</a:t>
                      </a:r>
                    </a:p>
                  </a:txBody>
                  <a:tcPr>
                    <a:solidFill>
                      <a:srgbClr val="161B22"/>
                    </a:solidFill>
                  </a:tcPr>
                </a:tc>
                <a:tc>
                  <a:txBody>
                    <a:bodyPr/>
                    <a:lstStyle/>
                    <a:p>
                      <a:pPr algn="ctr"/>
                      <a:r>
                        <a:rPr sz="800">
                          <a:solidFill>
                            <a:srgbClr val="E6EDF3"/>
                          </a:solidFill>
                        </a:rPr>
                        <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Initial Alert: CFO Arrested</a:t>
                      </a:r>
                    </a:p>
                  </a:txBody>
                  <a:tcPr>
                    <a:solidFill>
                      <a:srgbClr val="161B22"/>
                    </a:solidFill>
                  </a:tcPr>
                </a:tc>
                <a:tc>
                  <a:txBody>
                    <a:bodyPr/>
                    <a:lstStyle/>
                    <a:p>
                      <a:pPr algn="l"/>
                      <a:r>
                        <a:rPr sz="800">
                          <a:solidFill>
                            <a:srgbClr val="E6EDF3"/>
                          </a:solidFill>
                        </a:rPr>
                        <a:t>Crisis Management Team convenes an emergency meeting within 30 minutes.</a:t>
                      </a:r>
                    </a:p>
                  </a:txBody>
                  <a:tcPr>
                    <a:solidFill>
                      <a:srgbClr val="161B22"/>
                    </a:solidFill>
                  </a:tcPr>
                </a:tc>
              </a:tr>
              <a:tr h="292608">
                <a:tc>
                  <a:txBody>
                    <a:bodyPr/>
                    <a:lstStyle/>
                    <a:p>
                      <a:pPr algn="ctr"/>
                      <a:r>
                        <a:rPr sz="800">
                          <a:solidFill>
                            <a:srgbClr val="E6EDF3"/>
                          </a:solidFill>
                        </a:rPr>
                        <a:t>002</a:t>
                      </a:r>
                    </a:p>
                  </a:txBody>
                  <a:tcPr>
                    <a:solidFill>
                      <a:srgbClr val="21262E"/>
                    </a:solidFill>
                  </a:tcPr>
                </a:tc>
                <a:tc>
                  <a:txBody>
                    <a:bodyPr/>
                    <a:lstStyle/>
                    <a:p>
                      <a:pPr algn="ctr"/>
                      <a:r>
                        <a:rPr sz="800">
                          <a:solidFill>
                            <a:srgbClr val="E6EDF3"/>
                          </a:solidFill>
                        </a:rPr>
                        <a:t>+15m</a:t>
                      </a:r>
                    </a:p>
                  </a:txBody>
                  <a:tcPr>
                    <a:solidFill>
                      <a:srgbClr val="21262E"/>
                    </a:solidFill>
                  </a:tcPr>
                </a:tc>
                <a:tc>
                  <a:txBody>
                    <a:bodyPr/>
                    <a:lstStyle/>
                    <a:p>
                      <a:pPr algn="ctr"/>
                      <a:r>
                        <a:rPr sz="800">
                          <a:solidFill>
                            <a:srgbClr val="E6EDF3"/>
                          </a:solidFill>
                        </a:rPr>
                        <a:t/>
                      </a:r>
                    </a:p>
                  </a:txBody>
                  <a:tcPr>
                    <a:solidFill>
                      <a:srgbClr val="21262E"/>
                    </a:solidFill>
                  </a:tcPr>
                </a:tc>
                <a:tc>
                  <a:txBody>
                    <a:bodyPr/>
                    <a:lstStyle/>
                    <a:p>
                      <a:pPr algn="ctr"/>
                      <a:r>
                        <a:rPr sz="800">
                          <a:solidFill>
                            <a:srgbClr val="E6EDF3"/>
                          </a:solidFill>
                        </a:rPr>
                        <a:t>Phone Call</a:t>
                      </a:r>
                    </a:p>
                  </a:txBody>
                  <a:tcPr>
                    <a:solidFill>
                      <a:srgbClr val="21262E"/>
                    </a:solidFill>
                  </a:tcPr>
                </a:tc>
                <a:tc>
                  <a:txBody>
                    <a:bodyPr/>
                    <a:lstStyle/>
                    <a:p>
                      <a:pPr algn="l"/>
                      <a:r>
                        <a:rPr sz="800">
                          <a:solidFill>
                            <a:srgbClr val="E6EDF3"/>
                          </a:solidFill>
                        </a:rPr>
                        <a:t>Media Inquiry</a:t>
                      </a:r>
                    </a:p>
                  </a:txBody>
                  <a:tcPr>
                    <a:solidFill>
                      <a:srgbClr val="21262E"/>
                    </a:solidFill>
                  </a:tcPr>
                </a:tc>
                <a:tc>
                  <a:txBody>
                    <a:bodyPr/>
                    <a:lstStyle/>
                    <a:p>
                      <a:pPr algn="l"/>
                      <a:r>
                        <a:rPr sz="800">
                          <a:solidFill>
                            <a:srgbClr val="E6EDF3"/>
                          </a:solidFill>
                        </a:rPr>
                        <a:t>Prepare and issue a holding statement to the media.</a:t>
                      </a:r>
                    </a:p>
                  </a:txBody>
                  <a:tcPr>
                    <a:solidFill>
                      <a:srgbClr val="21262E"/>
                    </a:solidFill>
                  </a:tcPr>
                </a:tc>
              </a:tr>
              <a:tr h="292608">
                <a:tc>
                  <a:txBody>
                    <a:bodyPr/>
                    <a:lstStyle/>
                    <a:p>
                      <a:pPr algn="ctr"/>
                      <a:r>
                        <a:rPr sz="800">
                          <a:solidFill>
                            <a:srgbClr val="E6EDF3"/>
                          </a:solidFill>
                        </a:rPr>
                        <a:t>003</a:t>
                      </a:r>
                    </a:p>
                  </a:txBody>
                  <a:tcPr>
                    <a:solidFill>
                      <a:srgbClr val="161B22"/>
                    </a:solidFill>
                  </a:tcPr>
                </a:tc>
                <a:tc>
                  <a:txBody>
                    <a:bodyPr/>
                    <a:lstStyle/>
                    <a:p>
                      <a:pPr algn="ctr"/>
                      <a:r>
                        <a:rPr sz="800">
                          <a:solidFill>
                            <a:srgbClr val="E6EDF3"/>
                          </a:solidFill>
                        </a:rPr>
                        <a:t>+30m</a:t>
                      </a:r>
                    </a:p>
                  </a:txBody>
                  <a:tcPr>
                    <a:solidFill>
                      <a:srgbClr val="161B22"/>
                    </a:solidFill>
                  </a:tcPr>
                </a:tc>
                <a:tc>
                  <a:txBody>
                    <a:bodyPr/>
                    <a:lstStyle/>
                    <a:p>
                      <a:pPr algn="ctr"/>
                      <a:r>
                        <a:rPr sz="800">
                          <a:solidFill>
                            <a:srgbClr val="E6EDF3"/>
                          </a:solidFill>
                        </a:rPr>
                        <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Financial Review Request</a:t>
                      </a:r>
                    </a:p>
                  </a:txBody>
                  <a:tcPr>
                    <a:solidFill>
                      <a:srgbClr val="161B22"/>
                    </a:solidFill>
                  </a:tcPr>
                </a:tc>
                <a:tc>
                  <a:txBody>
                    <a:bodyPr/>
                    <a:lstStyle/>
                    <a:p>
                      <a:pPr algn="l"/>
                      <a:r>
                        <a:rPr sz="800">
                          <a:solidFill>
                            <a:srgbClr val="E6EDF3"/>
                          </a:solidFill>
                        </a:rPr>
                        <a:t>Finance team begins immediate audit of financial records.</a:t>
                      </a:r>
                    </a:p>
                  </a:txBody>
                  <a:tcPr>
                    <a:solidFill>
                      <a:srgbClr val="161B22"/>
                    </a:solidFill>
                  </a:tcPr>
                </a:tc>
              </a:tr>
              <a:tr h="292608">
                <a:tc>
                  <a:txBody>
                    <a:bodyPr/>
                    <a:lstStyle/>
                    <a:p>
                      <a:pPr algn="ctr"/>
                      <a:r>
                        <a:rPr sz="800">
                          <a:solidFill>
                            <a:srgbClr val="E6EDF3"/>
                          </a:solidFill>
                        </a:rPr>
                        <a:t>004</a:t>
                      </a:r>
                    </a:p>
                  </a:txBody>
                  <a:tcPr>
                    <a:solidFill>
                      <a:srgbClr val="21262E"/>
                    </a:solidFill>
                  </a:tcPr>
                </a:tc>
                <a:tc>
                  <a:txBody>
                    <a:bodyPr/>
                    <a:lstStyle/>
                    <a:p>
                      <a:pPr algn="ctr"/>
                      <a:r>
                        <a:rPr sz="800">
                          <a:solidFill>
                            <a:srgbClr val="E6EDF3"/>
                          </a:solidFill>
                        </a:rPr>
                        <a:t>+45m</a:t>
                      </a:r>
                    </a:p>
                  </a:txBody>
                  <a:tcPr>
                    <a:solidFill>
                      <a:srgbClr val="21262E"/>
                    </a:solidFill>
                  </a:tcPr>
                </a:tc>
                <a:tc>
                  <a:txBody>
                    <a:bodyPr/>
                    <a:lstStyle/>
                    <a:p>
                      <a:pPr algn="ctr"/>
                      <a:r>
                        <a:rPr sz="800">
                          <a:solidFill>
                            <a:srgbClr val="E6EDF3"/>
                          </a:solidFill>
                        </a:rPr>
                        <a:t/>
                      </a:r>
                    </a:p>
                  </a:txBody>
                  <a:tcPr>
                    <a:solidFill>
                      <a:srgbClr val="21262E"/>
                    </a:solidFill>
                  </a:tcPr>
                </a:tc>
                <a:tc>
                  <a:txBody>
                    <a:bodyPr/>
                    <a:lstStyle/>
                    <a:p>
                      <a:pPr algn="ctr"/>
                      <a:r>
                        <a:rPr sz="800">
                          <a:solidFill>
                            <a:srgbClr val="E6EDF3"/>
                          </a:solidFill>
                        </a:rPr>
                        <a:t>Teams / Slack</a:t>
                      </a:r>
                    </a:p>
                  </a:txBody>
                  <a:tcPr>
                    <a:solidFill>
                      <a:srgbClr val="21262E"/>
                    </a:solidFill>
                  </a:tcPr>
                </a:tc>
                <a:tc>
                  <a:txBody>
                    <a:bodyPr/>
                    <a:lstStyle/>
                    <a:p>
                      <a:pPr algn="l"/>
                      <a:r>
                        <a:rPr sz="800">
                          <a:solidFill>
                            <a:srgbClr val="E6EDF3"/>
                          </a:solidFill>
                        </a:rPr>
                        <a:t>Regulatory Notification</a:t>
                      </a:r>
                    </a:p>
                  </a:txBody>
                  <a:tcPr>
                    <a:solidFill>
                      <a:srgbClr val="21262E"/>
                    </a:solidFill>
                  </a:tcPr>
                </a:tc>
                <a:tc>
                  <a:txBody>
                    <a:bodyPr/>
                    <a:lstStyle/>
                    <a:p>
                      <a:pPr algn="l"/>
                      <a:r>
                        <a:rPr sz="800">
                          <a:solidFill>
                            <a:srgbClr val="E6EDF3"/>
                          </a:solidFill>
                        </a:rPr>
                        <a:t>Notify FCA and ICO within regulatory windows.</a:t>
                      </a:r>
                    </a:p>
                  </a:txBody>
                  <a:tcPr>
                    <a:solidFill>
                      <a:srgbClr val="21262E"/>
                    </a:solidFill>
                  </a:tcPr>
                </a:tc>
              </a:tr>
              <a:tr h="292608">
                <a:tc>
                  <a:txBody>
                    <a:bodyPr/>
                    <a:lstStyle/>
                    <a:p>
                      <a:pPr algn="ctr"/>
                      <a:r>
                        <a:rPr sz="800">
                          <a:solidFill>
                            <a:srgbClr val="E6EDF3"/>
                          </a:solidFill>
                        </a:rPr>
                        <a:t>005</a:t>
                      </a:r>
                    </a:p>
                  </a:txBody>
                  <a:tcPr>
                    <a:solidFill>
                      <a:srgbClr val="161B22"/>
                    </a:solidFill>
                  </a:tcPr>
                </a:tc>
                <a:tc>
                  <a:txBody>
                    <a:bodyPr/>
                    <a:lstStyle/>
                    <a:p>
                      <a:pPr algn="ctr"/>
                      <a:r>
                        <a:rPr sz="800">
                          <a:solidFill>
                            <a:srgbClr val="E6EDF3"/>
                          </a:solidFill>
                        </a:rPr>
                        <a:t>+60m</a:t>
                      </a:r>
                    </a:p>
                  </a:txBody>
                  <a:tcPr>
                    <a:solidFill>
                      <a:srgbClr val="161B22"/>
                    </a:solidFill>
                  </a:tcPr>
                </a:tc>
                <a:tc>
                  <a:txBody>
                    <a:bodyPr/>
                    <a:lstStyle/>
                    <a:p>
                      <a:pPr algn="ctr"/>
                      <a:r>
                        <a:rPr sz="800">
                          <a:solidFill>
                            <a:srgbClr val="E6EDF3"/>
                          </a:solidFill>
                        </a:rPr>
                        <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Stakeholder Concern</a:t>
                      </a:r>
                    </a:p>
                  </a:txBody>
                  <a:tcPr>
                    <a:solidFill>
                      <a:srgbClr val="161B22"/>
                    </a:solidFill>
                  </a:tcPr>
                </a:tc>
                <a:tc>
                  <a:txBody>
                    <a:bodyPr/>
                    <a:lstStyle/>
                    <a:p>
                      <a:pPr algn="l"/>
                      <a:r>
                        <a:rPr sz="800">
                          <a:solidFill>
                            <a:srgbClr val="E6EDF3"/>
                          </a:solidFill>
                        </a:rPr>
                        <a:t>Draft and send a communication to reassure shareholders.</a:t>
                      </a:r>
                    </a:p>
                  </a:txBody>
                  <a:tcPr>
                    <a:solidFill>
                      <a:srgbClr val="161B22"/>
                    </a:solidFill>
                  </a:tcPr>
                </a:tc>
              </a:tr>
              <a:tr h="292608">
                <a:tc>
                  <a:txBody>
                    <a:bodyPr/>
                    <a:lstStyle/>
                    <a:p>
                      <a:pPr algn="ctr"/>
                      <a:r>
                        <a:rPr sz="800">
                          <a:solidFill>
                            <a:srgbClr val="E6EDF3"/>
                          </a:solidFill>
                        </a:rPr>
                        <a:t>006</a:t>
                      </a:r>
                    </a:p>
                  </a:txBody>
                  <a:tcPr>
                    <a:solidFill>
                      <a:srgbClr val="21262E"/>
                    </a:solidFill>
                  </a:tcPr>
                </a:tc>
                <a:tc>
                  <a:txBody>
                    <a:bodyPr/>
                    <a:lstStyle/>
                    <a:p>
                      <a:pPr algn="ctr"/>
                      <a:r>
                        <a:rPr sz="800">
                          <a:solidFill>
                            <a:srgbClr val="E6EDF3"/>
                          </a:solidFill>
                        </a:rPr>
                        <a:t>+75m</a:t>
                      </a:r>
                    </a:p>
                  </a:txBody>
                  <a:tcPr>
                    <a:solidFill>
                      <a:srgbClr val="21262E"/>
                    </a:solidFill>
                  </a:tcPr>
                </a:tc>
                <a:tc>
                  <a:txBody>
                    <a:bodyPr/>
                    <a:lstStyle/>
                    <a:p>
                      <a:pPr algn="ctr"/>
                      <a:r>
                        <a:rPr sz="800">
                          <a:solidFill>
                            <a:srgbClr val="E6EDF3"/>
                          </a:solidFill>
                        </a:rPr>
                        <a:t/>
                      </a:r>
                    </a:p>
                  </a:txBody>
                  <a:tcPr>
                    <a:solidFill>
                      <a:srgbClr val="21262E"/>
                    </a:solidFill>
                  </a:tcPr>
                </a:tc>
                <a:tc>
                  <a:txBody>
                    <a:bodyPr/>
                    <a:lstStyle/>
                    <a:p>
                      <a:pPr algn="ctr"/>
                      <a:r>
                        <a:rPr sz="800">
                          <a:solidFill>
                            <a:srgbClr val="E6EDF3"/>
                          </a:solidFill>
                        </a:rPr>
                        <a:t>Teams / Slack</a:t>
                      </a:r>
                    </a:p>
                  </a:txBody>
                  <a:tcPr>
                    <a:solidFill>
                      <a:srgbClr val="21262E"/>
                    </a:solidFill>
                  </a:tcPr>
                </a:tc>
                <a:tc>
                  <a:txBody>
                    <a:bodyPr/>
                    <a:lstStyle/>
                    <a:p>
                      <a:pPr algn="l"/>
                      <a:r>
                        <a:rPr sz="800">
                          <a:solidFill>
                            <a:srgbClr val="E6EDF3"/>
                          </a:solidFill>
                        </a:rPr>
                        <a:t>Internal Staff Rumors</a:t>
                      </a:r>
                    </a:p>
                  </a:txBody>
                  <a:tcPr>
                    <a:solidFill>
                      <a:srgbClr val="21262E"/>
                    </a:solidFill>
                  </a:tcPr>
                </a:tc>
                <a:tc>
                  <a:txBody>
                    <a:bodyPr/>
                    <a:lstStyle/>
                    <a:p>
                      <a:pPr algn="l"/>
                      <a:r>
                        <a:rPr sz="800">
                          <a:solidFill>
                            <a:srgbClr val="E6EDF3"/>
                          </a:solidFill>
                        </a:rPr>
                        <a:t>Issue an internal memo addressing staff concerns and reinforcing job security.</a:t>
                      </a:r>
                    </a:p>
                  </a:txBody>
                  <a:tcPr>
                    <a:solidFill>
                      <a:srgbClr val="21262E"/>
                    </a:solidFill>
                  </a:tcPr>
                </a:tc>
              </a:tr>
              <a:tr h="292608">
                <a:tc>
                  <a:txBody>
                    <a:bodyPr/>
                    <a:lstStyle/>
                    <a:p>
                      <a:pPr algn="ctr"/>
                      <a:r>
                        <a:rPr sz="800">
                          <a:solidFill>
                            <a:srgbClr val="E6EDF3"/>
                          </a:solidFill>
                        </a:rPr>
                        <a:t>007</a:t>
                      </a:r>
                    </a:p>
                  </a:txBody>
                  <a:tcPr>
                    <a:solidFill>
                      <a:srgbClr val="161B22"/>
                    </a:solidFill>
                  </a:tcPr>
                </a:tc>
                <a:tc>
                  <a:txBody>
                    <a:bodyPr/>
                    <a:lstStyle/>
                    <a:p>
                      <a:pPr algn="ctr"/>
                      <a:r>
                        <a:rPr sz="800">
                          <a:solidFill>
                            <a:srgbClr val="E6EDF3"/>
                          </a:solidFill>
                        </a:rPr>
                        <a:t>+90m</a:t>
                      </a:r>
                    </a:p>
                  </a:txBody>
                  <a:tcPr>
                    <a:solidFill>
                      <a:srgbClr val="161B22"/>
                    </a:solidFill>
                  </a:tcPr>
                </a:tc>
                <a:tc>
                  <a:txBody>
                    <a:bodyPr/>
                    <a:lstStyle/>
                    <a:p>
                      <a:pPr algn="ctr"/>
                      <a:r>
                        <a:rPr sz="800">
                          <a:solidFill>
                            <a:srgbClr val="E6EDF3"/>
                          </a:solidFill>
                        </a:rPr>
                        <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Complication: Data Breach Suspected</a:t>
                      </a:r>
                    </a:p>
                  </a:txBody>
                  <a:tcPr>
                    <a:solidFill>
                      <a:srgbClr val="161B22"/>
                    </a:solidFill>
                  </a:tcPr>
                </a:tc>
                <a:tc>
                  <a:txBody>
                    <a:bodyPr/>
                    <a:lstStyle/>
                    <a:p>
                      <a:pPr algn="l"/>
                      <a:r>
                        <a:rPr sz="800">
                          <a:solidFill>
                            <a:srgbClr val="E6EDF3"/>
                          </a:solidFill>
                        </a:rPr>
                        <a:t>Investigate the potential data breach and assess the impact.</a:t>
                      </a:r>
                    </a:p>
                  </a:txBody>
                  <a:tcPr>
                    <a:solidFill>
                      <a:srgbClr val="161B22"/>
                    </a:solidFill>
                  </a:tcPr>
                </a:tc>
              </a:tr>
              <a:tr h="292608">
                <a:tc>
                  <a:txBody>
                    <a:bodyPr/>
                    <a:lstStyle/>
                    <a:p>
                      <a:pPr algn="ctr"/>
                      <a:r>
                        <a:rPr sz="800">
                          <a:solidFill>
                            <a:srgbClr val="E6EDF3"/>
                          </a:solidFill>
                        </a:rPr>
                        <a:t>008</a:t>
                      </a:r>
                    </a:p>
                  </a:txBody>
                  <a:tcPr>
                    <a:solidFill>
                      <a:srgbClr val="21262E"/>
                    </a:solidFill>
                  </a:tcPr>
                </a:tc>
                <a:tc>
                  <a:txBody>
                    <a:bodyPr/>
                    <a:lstStyle/>
                    <a:p>
                      <a:pPr algn="ctr"/>
                      <a:r>
                        <a:rPr sz="800">
                          <a:solidFill>
                            <a:srgbClr val="E6EDF3"/>
                          </a:solidFill>
                        </a:rPr>
                        <a:t>+100m</a:t>
                      </a:r>
                    </a:p>
                  </a:txBody>
                  <a:tcPr>
                    <a:solidFill>
                      <a:srgbClr val="21262E"/>
                    </a:solidFill>
                  </a:tcPr>
                </a:tc>
                <a:tc>
                  <a:txBody>
                    <a:bodyPr/>
                    <a:lstStyle/>
                    <a:p>
                      <a:pPr algn="ctr"/>
                      <a:r>
                        <a:rPr sz="800">
                          <a:solidFill>
                            <a:srgbClr val="E6EDF3"/>
                          </a:solidFill>
                        </a:rPr>
                        <a:t/>
                      </a:r>
                    </a:p>
                  </a:txBody>
                  <a:tcPr>
                    <a:solidFill>
                      <a:srgbClr val="21262E"/>
                    </a:solidFill>
                  </a:tcPr>
                </a:tc>
                <a:tc>
                  <a:txBody>
                    <a:bodyPr/>
                    <a:lstStyle/>
                    <a:p>
                      <a:pPr algn="ctr"/>
                      <a:r>
                        <a:rPr sz="800">
                          <a:solidFill>
                            <a:srgbClr val="E6EDF3"/>
                          </a:solidFill>
                        </a:rPr>
                        <a:t>Phone Call</a:t>
                      </a:r>
                    </a:p>
                  </a:txBody>
                  <a:tcPr>
                    <a:solidFill>
                      <a:srgbClr val="21262E"/>
                    </a:solidFill>
                  </a:tcPr>
                </a:tc>
                <a:tc>
                  <a:txBody>
                    <a:bodyPr/>
                    <a:lstStyle/>
                    <a:p>
                      <a:pPr algn="l"/>
                      <a:r>
                        <a:rPr sz="800">
                          <a:solidFill>
                            <a:srgbClr val="E6EDF3"/>
                          </a:solidFill>
                        </a:rPr>
                        <a:t>Legal Consultation</a:t>
                      </a:r>
                    </a:p>
                  </a:txBody>
                  <a:tcPr>
                    <a:solidFill>
                      <a:srgbClr val="21262E"/>
                    </a:solidFill>
                  </a:tcPr>
                </a:tc>
                <a:tc>
                  <a:txBody>
                    <a:bodyPr/>
                    <a:lstStyle/>
                    <a:p>
                      <a:pPr algn="l"/>
                      <a:r>
                        <a:rPr sz="800">
                          <a:solidFill>
                            <a:srgbClr val="E6EDF3"/>
                          </a:solidFill>
                        </a:rPr>
                        <a:t>Engage legal counsel for advice on managing potential liabilities.</a:t>
                      </a:r>
                    </a:p>
                  </a:txBody>
                  <a:tcPr>
                    <a:solidFill>
                      <a:srgbClr val="21262E"/>
                    </a:solidFill>
                  </a:tcPr>
                </a:tc>
              </a:tr>
              <a:tr h="292608">
                <a:tc>
                  <a:txBody>
                    <a:bodyPr/>
                    <a:lstStyle/>
                    <a:p>
                      <a:pPr algn="ctr"/>
                      <a:r>
                        <a:rPr sz="800">
                          <a:solidFill>
                            <a:srgbClr val="E6EDF3"/>
                          </a:solidFill>
                        </a:rPr>
                        <a:t>009</a:t>
                      </a:r>
                    </a:p>
                  </a:txBody>
                  <a:tcPr>
                    <a:solidFill>
                      <a:srgbClr val="161B22"/>
                    </a:solidFill>
                  </a:tcPr>
                </a:tc>
                <a:tc>
                  <a:txBody>
                    <a:bodyPr/>
                    <a:lstStyle/>
                    <a:p>
                      <a:pPr algn="ctr"/>
                      <a:r>
                        <a:rPr sz="800">
                          <a:solidFill>
                            <a:srgbClr val="E6EDF3"/>
                          </a:solidFill>
                        </a:rPr>
                        <a:t>+110m</a:t>
                      </a:r>
                    </a:p>
                  </a:txBody>
                  <a:tcPr>
                    <a:solidFill>
                      <a:srgbClr val="161B22"/>
                    </a:solidFill>
                  </a:tcPr>
                </a:tc>
                <a:tc>
                  <a:txBody>
                    <a:bodyPr/>
                    <a:lstStyle/>
                    <a:p>
                      <a:pPr algn="ctr"/>
                      <a:r>
                        <a:rPr sz="800">
                          <a:solidFill>
                            <a:srgbClr val="E6EDF3"/>
                          </a:solidFill>
                        </a:rPr>
                        <a:t/>
                      </a:r>
                    </a:p>
                  </a:txBody>
                  <a:tcPr>
                    <a:solidFill>
                      <a:srgbClr val="161B22"/>
                    </a:solidFill>
                  </a:tcPr>
                </a:tc>
                <a:tc>
                  <a:txBody>
                    <a:bodyPr/>
                    <a:lstStyle/>
                    <a:p>
                      <a:pPr algn="ctr"/>
                      <a:r>
                        <a:rPr sz="800">
                          <a:solidFill>
                            <a:srgbClr val="E6EDF3"/>
                          </a:solidFill>
                        </a:rPr>
                        <a:t>Internal Memo</a:t>
                      </a:r>
                    </a:p>
                  </a:txBody>
                  <a:tcPr>
                    <a:solidFill>
                      <a:srgbClr val="161B22"/>
                    </a:solidFill>
                  </a:tcPr>
                </a:tc>
                <a:tc>
                  <a:txBody>
                    <a:bodyPr/>
                    <a:lstStyle/>
                    <a:p>
                      <a:pPr algn="l"/>
                      <a:r>
                        <a:rPr sz="800">
                          <a:solidFill>
                            <a:srgbClr val="E6EDF3"/>
                          </a:solidFill>
                        </a:rPr>
                        <a:t>Recovery Planning</a:t>
                      </a:r>
                    </a:p>
                  </a:txBody>
                  <a:tcPr>
                    <a:solidFill>
                      <a:srgbClr val="161B22"/>
                    </a:solidFill>
                  </a:tcPr>
                </a:tc>
                <a:tc>
                  <a:txBody>
                    <a:bodyPr/>
                    <a:lstStyle/>
                    <a:p>
                      <a:pPr algn="l"/>
                      <a:r>
                        <a:rPr sz="800">
                          <a:solidFill>
                            <a:srgbClr val="E6EDF3"/>
                          </a:solidFill>
                        </a:rPr>
                        <a:t>Develop a recovery plan with clear steps for resuming normal operations.</a:t>
                      </a:r>
                    </a:p>
                  </a:txBody>
                  <a:tcPr>
                    <a:solidFill>
                      <a:srgbClr val="161B22"/>
                    </a:solidFill>
                  </a:tcPr>
                </a:tc>
              </a:tr>
              <a:tr h="292608">
                <a:tc>
                  <a:txBody>
                    <a:bodyPr/>
                    <a:lstStyle/>
                    <a:p>
                      <a:pPr algn="ctr"/>
                      <a:r>
                        <a:rPr sz="800">
                          <a:solidFill>
                            <a:srgbClr val="E6EDF3"/>
                          </a:solidFill>
                        </a:rPr>
                        <a:t>010</a:t>
                      </a:r>
                    </a:p>
                  </a:txBody>
                  <a:tcPr>
                    <a:solidFill>
                      <a:srgbClr val="21262E"/>
                    </a:solidFill>
                  </a:tcPr>
                </a:tc>
                <a:tc>
                  <a:txBody>
                    <a:bodyPr/>
                    <a:lstStyle/>
                    <a:p>
                      <a:pPr algn="ctr"/>
                      <a:r>
                        <a:rPr sz="800">
                          <a:solidFill>
                            <a:srgbClr val="E6EDF3"/>
                          </a:solidFill>
                        </a:rPr>
                        <a:t>+120m</a:t>
                      </a:r>
                    </a:p>
                  </a:txBody>
                  <a:tcPr>
                    <a:solidFill>
                      <a:srgbClr val="21262E"/>
                    </a:solidFill>
                  </a:tcPr>
                </a:tc>
                <a:tc>
                  <a:txBody>
                    <a:bodyPr/>
                    <a:lstStyle/>
                    <a:p>
                      <a:pPr algn="ctr"/>
                      <a:r>
                        <a:rPr sz="800">
                          <a:solidFill>
                            <a:srgbClr val="E6EDF3"/>
                          </a:solidFill>
                        </a:rPr>
                        <a:t/>
                      </a:r>
                    </a:p>
                  </a:txBody>
                  <a:tcPr>
                    <a:solidFill>
                      <a:srgbClr val="21262E"/>
                    </a:solidFill>
                  </a:tcPr>
                </a:tc>
                <a:tc>
                  <a:txBody>
                    <a:bodyPr/>
                    <a:lstStyle/>
                    <a:p>
                      <a:pPr algn="ctr"/>
                      <a:r>
                        <a:rPr sz="800">
                          <a:solidFill>
                            <a:srgbClr val="E6EDF3"/>
                          </a:solidFill>
                        </a:rPr>
                        <a:t>Verbal</a:t>
                      </a:r>
                    </a:p>
                  </a:txBody>
                  <a:tcPr>
                    <a:solidFill>
                      <a:srgbClr val="21262E"/>
                    </a:solidFill>
                  </a:tcPr>
                </a:tc>
                <a:tc>
                  <a:txBody>
                    <a:bodyPr/>
                    <a:lstStyle/>
                    <a:p>
                      <a:pPr algn="l"/>
                      <a:r>
                        <a:rPr sz="800">
                          <a:solidFill>
                            <a:srgbClr val="E6EDF3"/>
                          </a:solidFill>
                        </a:rPr>
                        <a:t>Hot Debrief</a:t>
                      </a:r>
                    </a:p>
                  </a:txBody>
                  <a:tcPr>
                    <a:solidFill>
                      <a:srgbClr val="21262E"/>
                    </a:solidFill>
                  </a:tcPr>
                </a:tc>
                <a:tc>
                  <a:txBody>
                    <a:bodyPr/>
                    <a:lstStyle/>
                    <a:p>
                      <a:pPr algn="l"/>
                      <a:r>
                        <a:rPr sz="800">
                          <a:solidFill>
                            <a:srgbClr val="E6EDF3"/>
                          </a:solidFill>
                        </a:rPr>
                        <a:t>Facilitate a structured debrief session to gather insights from all participants.</a:t>
                      </a:r>
                    </a:p>
                  </a:txBody>
                  <a:tcPr>
                    <a:solidFill>
                      <a:srgbClr val="21262E"/>
                    </a:solidFill>
                  </a:tcPr>
                </a:tc>
              </a:tr>
              <a:tr h="292608">
                <a:tc>
                  <a:txBody>
                    <a:bodyPr/>
                    <a:lstStyle/>
                    <a:p>
                      <a:pPr algn="ctr"/>
                      <a:r>
                        <a:rPr sz="800">
                          <a:solidFill>
                            <a:srgbClr val="E6EDF3"/>
                          </a:solidFill>
                        </a:rPr>
                        <a:t>011</a:t>
                      </a:r>
                    </a:p>
                  </a:txBody>
                  <a:tcPr>
                    <a:solidFill>
                      <a:srgbClr val="161B22"/>
                    </a:solidFill>
                  </a:tcPr>
                </a:tc>
                <a:tc>
                  <a:txBody>
                    <a:bodyPr/>
                    <a:lstStyle/>
                    <a:p>
                      <a:pPr algn="ctr"/>
                      <a:r>
                        <a:rPr sz="800">
                          <a:solidFill>
                            <a:srgbClr val="E6EDF3"/>
                          </a:solidFill>
                        </a:rPr>
                        <a:t>+0m</a:t>
                      </a:r>
                    </a:p>
                  </a:txBody>
                  <a:tcPr>
                    <a:solidFill>
                      <a:srgbClr val="161B22"/>
                    </a:solidFill>
                  </a:tcPr>
                </a:tc>
                <a:tc>
                  <a:txBody>
                    <a:bodyPr/>
                    <a:lstStyle/>
                    <a:p>
                      <a:pPr algn="ctr"/>
                      <a:r>
                        <a:rPr sz="800">
                          <a:solidFill>
                            <a:srgbClr val="E6EDF3"/>
                          </a:solidFill>
                        </a:rPr>
                        <a:t/>
                      </a:r>
                    </a:p>
                  </a:txBody>
                  <a:tcPr>
                    <a:solidFill>
                      <a:srgbClr val="161B22"/>
                    </a:solidFill>
                  </a:tcPr>
                </a:tc>
                <a:tc>
                  <a:txBody>
                    <a:bodyPr/>
                    <a:lstStyle/>
                    <a:p>
                      <a:pPr algn="ctr"/>
                      <a:r>
                        <a:rPr sz="800">
                          <a:solidFill>
                            <a:srgbClr val="E6EDF3"/>
                          </a:solidFill>
                        </a:rPr>
                        <a:t>Radio</a:t>
                      </a:r>
                    </a:p>
                  </a:txBody>
                  <a:tcPr>
                    <a:solidFill>
                      <a:srgbClr val="161B22"/>
                    </a:solidFill>
                  </a:tcPr>
                </a:tc>
                <a:tc>
                  <a:txBody>
                    <a:bodyPr/>
                    <a:lstStyle/>
                    <a:p>
                      <a:pPr algn="l"/>
                      <a:r>
                        <a:rPr sz="800">
                          <a:solidFill>
                            <a:srgbClr val="E6EDF3"/>
                          </a:solidFill>
                        </a:rPr>
                        <a:t>Customer Outrage Broadcasted</a:t>
                      </a:r>
                    </a:p>
                  </a:txBody>
                  <a:tcPr>
                    <a:solidFill>
                      <a:srgbClr val="161B22"/>
                    </a:solidFill>
                  </a:tcPr>
                </a:tc>
                <a:tc>
                  <a:txBody>
                    <a:bodyPr/>
                    <a:lstStyle/>
                    <a:p>
                      <a:pPr algn="l"/>
                      <a:r>
                        <a:rPr sz="800">
                          <a:solidFill>
                            <a:srgbClr val="E6EDF3"/>
                          </a:solidFill>
                        </a:rPr>
                        <a:t>Activate crisis communications team to address public concerns; prepare and issue a press release; monitor media channel</a:t>
                      </a:r>
                    </a:p>
                  </a:txBody>
                  <a:tcPr>
                    <a:solidFill>
                      <a:srgbClr val="161B22"/>
                    </a:solidFill>
                  </a:tcPr>
                </a:tc>
              </a:tr>
              <a:tr h="292608">
                <a:tc>
                  <a:txBody>
                    <a:bodyPr/>
                    <a:lstStyle/>
                    <a:p>
                      <a:pPr algn="ctr"/>
                      <a:r>
                        <a:rPr sz="800">
                          <a:solidFill>
                            <a:srgbClr val="E6EDF3"/>
                          </a:solidFill>
                        </a:rPr>
                        <a:t>012</a:t>
                      </a:r>
                    </a:p>
                  </a:txBody>
                  <a:tcPr>
                    <a:solidFill>
                      <a:srgbClr val="21262E"/>
                    </a:solidFill>
                  </a:tcPr>
                </a:tc>
                <a:tc>
                  <a:txBody>
                    <a:bodyPr/>
                    <a:lstStyle/>
                    <a:p>
                      <a:pPr algn="ctr"/>
                      <a:r>
                        <a:rPr sz="800">
                          <a:solidFill>
                            <a:srgbClr val="E6EDF3"/>
                          </a:solidFill>
                        </a:rPr>
                        <a:t>+0m</a:t>
                      </a:r>
                    </a:p>
                  </a:txBody>
                  <a:tcPr>
                    <a:solidFill>
                      <a:srgbClr val="21262E"/>
                    </a:solidFill>
                  </a:tcPr>
                </a:tc>
                <a:tc>
                  <a:txBody>
                    <a:bodyPr/>
                    <a:lstStyle/>
                    <a:p>
                      <a:pPr algn="ctr"/>
                      <a:r>
                        <a:rPr sz="800">
                          <a:solidFill>
                            <a:srgbClr val="E6EDF3"/>
                          </a:solidFill>
                        </a:rPr>
                        <a:t/>
                      </a:r>
                    </a:p>
                  </a:txBody>
                  <a:tcPr>
                    <a:solidFill>
                      <a:srgbClr val="21262E"/>
                    </a:solidFill>
                  </a:tcPr>
                </a:tc>
                <a:tc>
                  <a:txBody>
                    <a:bodyPr/>
                    <a:lstStyle/>
                    <a:p>
                      <a:pPr algn="ctr"/>
                      <a:r>
                        <a:rPr sz="800">
                          <a:solidFill>
                            <a:srgbClr val="E6EDF3"/>
                          </a:solidFill>
                        </a:rPr>
                        <a:t>News Bulletin</a:t>
                      </a:r>
                    </a:p>
                  </a:txBody>
                  <a:tcPr>
                    <a:solidFill>
                      <a:srgbClr val="21262E"/>
                    </a:solidFill>
                  </a:tcPr>
                </a:tc>
                <a:tc>
                  <a:txBody>
                    <a:bodyPr/>
                    <a:lstStyle/>
                    <a:p>
                      <a:pPr algn="l"/>
                      <a:r>
                        <a:rPr sz="800">
                          <a:solidFill>
                            <a:srgbClr val="E6EDF3"/>
                          </a:solidFill>
                        </a:rPr>
                        <a:t>Breaking News: CFO Fraud Investigation Intensifies</a:t>
                      </a:r>
                    </a:p>
                  </a:txBody>
                  <a:tcPr>
                    <a:solidFill>
                      <a:srgbClr val="21262E"/>
                    </a:solidFill>
                  </a:tcPr>
                </a:tc>
                <a:tc>
                  <a:txBody>
                    <a:bodyPr/>
                    <a:lstStyle/>
                    <a:p>
                      <a:pPr algn="l"/>
                      <a:r>
                        <a:rPr sz="800">
                          <a:solidFill>
                            <a:srgbClr val="E6EDF3"/>
                          </a:solidFill>
                        </a:rPr>
                        <a:t>Monitor media coverage and prepare a communication strategy to address public and stakeholder inquiries. Ensure internal</a:t>
                      </a:r>
                    </a:p>
                  </a:txBody>
                  <a:tcPr>
                    <a:solidFill>
                      <a:srgbClr val="21262E"/>
                    </a:solidFill>
                  </a:tcPr>
                </a:tc>
              </a:tr>
            </a:tbl>
          </a:graphicData>
        </a:graphic>
      </p:graphicFrame>
      <p:sp>
        <p:nvSpPr>
          <p:cNvPr id="7" name="Rectangle 6"/>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EXERCISE OVERVIEW</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400" b="1" i="0">
                <a:solidFill>
                  <a:srgbClr val="FFFFFF"/>
                </a:solidFill>
              </a:rPr>
              <a:t>Fraud Incident</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1417320"/>
            <a:ext cx="1691640" cy="347472"/>
          </a:xfrm>
          <a:prstGeom prst="rect">
            <a:avLst/>
          </a:prstGeom>
          <a:noFill/>
        </p:spPr>
        <p:txBody>
          <a:bodyPr wrap="square">
            <a:spAutoFit/>
          </a:bodyPr>
          <a:lstStyle/>
          <a:p>
            <a:pPr algn="l"/>
            <a:r>
              <a:rPr sz="950" b="1" i="0">
                <a:solidFill>
                  <a:srgbClr val="8B949E"/>
                </a:solidFill>
              </a:rPr>
              <a:t>Exercise Type</a:t>
            </a:r>
          </a:p>
        </p:txBody>
      </p:sp>
      <p:sp>
        <p:nvSpPr>
          <p:cNvPr id="7" name="TextBox 6"/>
          <p:cNvSpPr txBox="1"/>
          <p:nvPr/>
        </p:nvSpPr>
        <p:spPr>
          <a:xfrm>
            <a:off x="2286000" y="1417320"/>
            <a:ext cx="3840480" cy="347472"/>
          </a:xfrm>
          <a:prstGeom prst="rect">
            <a:avLst/>
          </a:prstGeom>
          <a:noFill/>
        </p:spPr>
        <p:txBody>
          <a:bodyPr wrap="square">
            <a:spAutoFit/>
          </a:bodyPr>
          <a:lstStyle/>
          <a:p>
            <a:pPr algn="l"/>
            <a:r>
              <a:rPr sz="1000" b="0" i="0">
                <a:solidFill>
                  <a:srgbClr val="E6EDF3"/>
                </a:solidFill>
              </a:rPr>
              <a:t>Tabletop</a:t>
            </a:r>
          </a:p>
        </p:txBody>
      </p:sp>
      <p:sp>
        <p:nvSpPr>
          <p:cNvPr id="8" name="TextBox 7"/>
          <p:cNvSpPr txBox="1"/>
          <p:nvPr/>
        </p:nvSpPr>
        <p:spPr>
          <a:xfrm>
            <a:off x="548640" y="1764792"/>
            <a:ext cx="1691640" cy="347472"/>
          </a:xfrm>
          <a:prstGeom prst="rect">
            <a:avLst/>
          </a:prstGeom>
          <a:noFill/>
        </p:spPr>
        <p:txBody>
          <a:bodyPr wrap="square">
            <a:spAutoFit/>
          </a:bodyPr>
          <a:lstStyle/>
          <a:p>
            <a:pPr algn="l"/>
            <a:r>
              <a:rPr sz="950" b="1" i="0">
                <a:solidFill>
                  <a:srgbClr val="8B949E"/>
                </a:solidFill>
              </a:rPr>
              <a:t>Format</a:t>
            </a:r>
          </a:p>
        </p:txBody>
      </p:sp>
      <p:sp>
        <p:nvSpPr>
          <p:cNvPr id="9" name="TextBox 8"/>
          <p:cNvSpPr txBox="1"/>
          <p:nvPr/>
        </p:nvSpPr>
        <p:spPr>
          <a:xfrm>
            <a:off x="2286000" y="1764792"/>
            <a:ext cx="3840480" cy="347472"/>
          </a:xfrm>
          <a:prstGeom prst="rect">
            <a:avLst/>
          </a:prstGeom>
          <a:noFill/>
        </p:spPr>
        <p:txBody>
          <a:bodyPr wrap="square">
            <a:spAutoFit/>
          </a:bodyPr>
          <a:lstStyle/>
          <a:p>
            <a:pPr algn="l"/>
            <a:r>
              <a:rPr sz="1000" b="0" i="0">
                <a:solidFill>
                  <a:srgbClr val="E6EDF3"/>
                </a:solidFill>
              </a:rPr>
              <a:t>—</a:t>
            </a:r>
          </a:p>
        </p:txBody>
      </p:sp>
      <p:sp>
        <p:nvSpPr>
          <p:cNvPr id="10" name="TextBox 9"/>
          <p:cNvSpPr txBox="1"/>
          <p:nvPr/>
        </p:nvSpPr>
        <p:spPr>
          <a:xfrm>
            <a:off x="548640" y="2112264"/>
            <a:ext cx="1691640" cy="347472"/>
          </a:xfrm>
          <a:prstGeom prst="rect">
            <a:avLst/>
          </a:prstGeom>
          <a:noFill/>
        </p:spPr>
        <p:txBody>
          <a:bodyPr wrap="square">
            <a:spAutoFit/>
          </a:bodyPr>
          <a:lstStyle/>
          <a:p>
            <a:pPr algn="l"/>
            <a:r>
              <a:rPr sz="950" b="1" i="0">
                <a:solidFill>
                  <a:srgbClr val="8B949E"/>
                </a:solidFill>
              </a:rPr>
              <a:t>Complexity</a:t>
            </a:r>
          </a:p>
        </p:txBody>
      </p:sp>
      <p:sp>
        <p:nvSpPr>
          <p:cNvPr id="11" name="TextBox 10"/>
          <p:cNvSpPr txBox="1"/>
          <p:nvPr/>
        </p:nvSpPr>
        <p:spPr>
          <a:xfrm>
            <a:off x="2286000" y="2112264"/>
            <a:ext cx="3840480" cy="347472"/>
          </a:xfrm>
          <a:prstGeom prst="rect">
            <a:avLst/>
          </a:prstGeom>
          <a:noFill/>
        </p:spPr>
        <p:txBody>
          <a:bodyPr wrap="square">
            <a:spAutoFit/>
          </a:bodyPr>
          <a:lstStyle/>
          <a:p>
            <a:pPr algn="l"/>
            <a:r>
              <a:rPr sz="1000" b="0" i="0">
                <a:solidFill>
                  <a:srgbClr val="E6EDF3"/>
                </a:solidFill>
              </a:rPr>
              <a:t>Moderate</a:t>
            </a:r>
          </a:p>
        </p:txBody>
      </p:sp>
      <p:sp>
        <p:nvSpPr>
          <p:cNvPr id="12" name="TextBox 11"/>
          <p:cNvSpPr txBox="1"/>
          <p:nvPr/>
        </p:nvSpPr>
        <p:spPr>
          <a:xfrm>
            <a:off x="548640" y="2459736"/>
            <a:ext cx="1691640" cy="347472"/>
          </a:xfrm>
          <a:prstGeom prst="rect">
            <a:avLst/>
          </a:prstGeom>
          <a:noFill/>
        </p:spPr>
        <p:txBody>
          <a:bodyPr wrap="square">
            <a:spAutoFit/>
          </a:bodyPr>
          <a:lstStyle/>
          <a:p>
            <a:pPr algn="l"/>
            <a:r>
              <a:rPr sz="950" b="1" i="0">
                <a:solidFill>
                  <a:srgbClr val="8B949E"/>
                </a:solidFill>
              </a:rPr>
              <a:t>Duration</a:t>
            </a:r>
          </a:p>
        </p:txBody>
      </p:sp>
      <p:sp>
        <p:nvSpPr>
          <p:cNvPr id="13" name="TextBox 12"/>
          <p:cNvSpPr txBox="1"/>
          <p:nvPr/>
        </p:nvSpPr>
        <p:spPr>
          <a:xfrm>
            <a:off x="2286000" y="2459736"/>
            <a:ext cx="3840480" cy="347472"/>
          </a:xfrm>
          <a:prstGeom prst="rect">
            <a:avLst/>
          </a:prstGeom>
          <a:noFill/>
        </p:spPr>
        <p:txBody>
          <a:bodyPr wrap="square">
            <a:spAutoFit/>
          </a:bodyPr>
          <a:lstStyle/>
          <a:p>
            <a:pPr algn="l"/>
            <a:r>
              <a:rPr sz="1000" b="0" i="0">
                <a:solidFill>
                  <a:srgbClr val="E6EDF3"/>
                </a:solidFill>
              </a:rPr>
              <a:t>120 minutes</a:t>
            </a:r>
          </a:p>
        </p:txBody>
      </p:sp>
      <p:sp>
        <p:nvSpPr>
          <p:cNvPr id="14" name="TextBox 13"/>
          <p:cNvSpPr txBox="1"/>
          <p:nvPr/>
        </p:nvSpPr>
        <p:spPr>
          <a:xfrm>
            <a:off x="548640" y="2807208"/>
            <a:ext cx="1691640" cy="347472"/>
          </a:xfrm>
          <a:prstGeom prst="rect">
            <a:avLst/>
          </a:prstGeom>
          <a:noFill/>
        </p:spPr>
        <p:txBody>
          <a:bodyPr wrap="square">
            <a:spAutoFit/>
          </a:bodyPr>
          <a:lstStyle/>
          <a:p>
            <a:pPr algn="l"/>
            <a:r>
              <a:rPr sz="950" b="1" i="0">
                <a:solidFill>
                  <a:srgbClr val="8B949E"/>
                </a:solidFill>
              </a:rPr>
              <a:t>Category</a:t>
            </a:r>
          </a:p>
        </p:txBody>
      </p:sp>
      <p:sp>
        <p:nvSpPr>
          <p:cNvPr id="15" name="TextBox 14"/>
          <p:cNvSpPr txBox="1"/>
          <p:nvPr/>
        </p:nvSpPr>
        <p:spPr>
          <a:xfrm>
            <a:off x="2286000" y="2807208"/>
            <a:ext cx="3840480" cy="347472"/>
          </a:xfrm>
          <a:prstGeom prst="rect">
            <a:avLst/>
          </a:prstGeom>
          <a:noFill/>
        </p:spPr>
        <p:txBody>
          <a:bodyPr wrap="square">
            <a:spAutoFit/>
          </a:bodyPr>
          <a:lstStyle/>
          <a:p>
            <a:pPr algn="l"/>
            <a:r>
              <a:rPr sz="1000" b="0" i="0">
                <a:solidFill>
                  <a:srgbClr val="E6EDF3"/>
                </a:solidFill>
              </a:rPr>
              <a:t>Crisis Management</a:t>
            </a:r>
          </a:p>
        </p:txBody>
      </p:sp>
      <p:sp>
        <p:nvSpPr>
          <p:cNvPr id="16" name="TextBox 15"/>
          <p:cNvSpPr txBox="1"/>
          <p:nvPr/>
        </p:nvSpPr>
        <p:spPr>
          <a:xfrm>
            <a:off x="548640" y="3154680"/>
            <a:ext cx="1691640" cy="347472"/>
          </a:xfrm>
          <a:prstGeom prst="rect">
            <a:avLst/>
          </a:prstGeom>
          <a:noFill/>
        </p:spPr>
        <p:txBody>
          <a:bodyPr wrap="square">
            <a:spAutoFit/>
          </a:bodyPr>
          <a:lstStyle/>
          <a:p>
            <a:pPr algn="l"/>
            <a:r>
              <a:rPr sz="950" b="1" i="0">
                <a:solidFill>
                  <a:srgbClr val="8B949E"/>
                </a:solidFill>
              </a:rPr>
              <a:t>Scenario</a:t>
            </a:r>
          </a:p>
        </p:txBody>
      </p:sp>
      <p:sp>
        <p:nvSpPr>
          <p:cNvPr id="17" name="TextBox 16"/>
          <p:cNvSpPr txBox="1"/>
          <p:nvPr/>
        </p:nvSpPr>
        <p:spPr>
          <a:xfrm>
            <a:off x="2286000" y="3154680"/>
            <a:ext cx="3840480" cy="347472"/>
          </a:xfrm>
          <a:prstGeom prst="rect">
            <a:avLst/>
          </a:prstGeom>
          <a:noFill/>
        </p:spPr>
        <p:txBody>
          <a:bodyPr wrap="square">
            <a:spAutoFit/>
          </a:bodyPr>
          <a:lstStyle/>
          <a:p>
            <a:pPr algn="l"/>
            <a:r>
              <a:rPr sz="1000" b="0" i="0">
                <a:solidFill>
                  <a:srgbClr val="E6EDF3"/>
                </a:solidFill>
              </a:rPr>
              <a:t>Fraud Incident</a:t>
            </a:r>
          </a:p>
        </p:txBody>
      </p:sp>
      <p:sp>
        <p:nvSpPr>
          <p:cNvPr id="18" name="Rectangle 17"/>
          <p:cNvSpPr/>
          <p:nvPr/>
        </p:nvSpPr>
        <p:spPr>
          <a:xfrm>
            <a:off x="6492240" y="1371600"/>
            <a:ext cx="3000" cy="50292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675120" y="2926080"/>
            <a:ext cx="5120640" cy="320040"/>
          </a:xfrm>
          <a:prstGeom prst="rect">
            <a:avLst/>
          </a:prstGeom>
          <a:noFill/>
        </p:spPr>
        <p:txBody>
          <a:bodyPr wrap="square">
            <a:spAutoFit/>
          </a:bodyPr>
          <a:lstStyle/>
          <a:p>
            <a:pPr algn="l"/>
            <a:r>
              <a:rPr sz="900" b="1" i="0">
                <a:solidFill>
                  <a:srgbClr val="58A6FF"/>
                </a:solidFill>
              </a:rPr>
              <a:t>SCENARIO SUMMARY</a:t>
            </a:r>
          </a:p>
        </p:txBody>
      </p:sp>
      <p:sp>
        <p:nvSpPr>
          <p:cNvPr id="20" name="TextBox 19"/>
          <p:cNvSpPr txBox="1"/>
          <p:nvPr/>
        </p:nvSpPr>
        <p:spPr>
          <a:xfrm>
            <a:off x="6675120" y="3246120"/>
            <a:ext cx="5120640" cy="3200400"/>
          </a:xfrm>
          <a:prstGeom prst="rect">
            <a:avLst/>
          </a:prstGeom>
          <a:noFill/>
        </p:spPr>
        <p:txBody>
          <a:bodyPr wrap="square">
            <a:spAutoFit/>
          </a:bodyPr>
          <a:lstStyle/>
          <a:p>
            <a:pPr algn="l"/>
            <a:r>
              <a:rPr sz="1000" b="0" i="0">
                <a:solidFill>
                  <a:srgbClr val="E6EDF3"/>
                </a:solidFill>
              </a:rPr>
              <a:t>The CFO has been arrested and charge with Fraud. There could be significant impact to Barwon water and they will need to do a full review of accounts to understand what has happened.</a:t>
            </a:r>
          </a:p>
        </p:txBody>
      </p:sp>
      <p:sp>
        <p:nvSpPr>
          <p:cNvPr id="21" name="Rectangle 20"/>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LEARNING OBJECTIVES</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200" b="1" i="0">
                <a:solidFill>
                  <a:srgbClr val="FFFFFF"/>
                </a:solidFill>
              </a:rPr>
              <a:t>Fraud Incident</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OBJ-01</a:t>
            </a:r>
          </a:p>
        </p:txBody>
      </p:sp>
      <p:sp>
        <p:nvSpPr>
          <p:cNvPr id="7" name="TextBox 6"/>
          <p:cNvSpPr txBox="1"/>
          <p:nvPr/>
        </p:nvSpPr>
        <p:spPr>
          <a:xfrm>
            <a:off x="1051560" y="1463040"/>
            <a:ext cx="4892040" cy="548640"/>
          </a:xfrm>
          <a:prstGeom prst="rect">
            <a:avLst/>
          </a:prstGeom>
          <a:noFill/>
        </p:spPr>
        <p:txBody>
          <a:bodyPr wrap="square">
            <a:spAutoFit/>
          </a:bodyPr>
          <a:lstStyle/>
          <a:p>
            <a:pPr algn="l"/>
            <a:r>
              <a:rPr sz="1050" b="1" i="0">
                <a:solidFill>
                  <a:srgbClr val="E6EDF3"/>
                </a:solidFill>
              </a:rPr>
              <a:t>Assess the effectiveness of the crisis management team activation process</a:t>
            </a:r>
          </a:p>
        </p:txBody>
      </p:sp>
      <p:sp>
        <p:nvSpPr>
          <p:cNvPr id="8" name="Rectangle 7"/>
          <p:cNvSpPr/>
          <p:nvPr/>
        </p:nvSpPr>
        <p:spPr>
          <a:xfrm>
            <a:off x="640080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OBJ-02</a:t>
            </a:r>
          </a:p>
        </p:txBody>
      </p:sp>
      <p:sp>
        <p:nvSpPr>
          <p:cNvPr id="9" name="TextBox 8"/>
          <p:cNvSpPr txBox="1"/>
          <p:nvPr/>
        </p:nvSpPr>
        <p:spPr>
          <a:xfrm>
            <a:off x="6903720" y="1463040"/>
            <a:ext cx="4892040" cy="548640"/>
          </a:xfrm>
          <a:prstGeom prst="rect">
            <a:avLst/>
          </a:prstGeom>
          <a:noFill/>
        </p:spPr>
        <p:txBody>
          <a:bodyPr wrap="square">
            <a:spAutoFit/>
          </a:bodyPr>
          <a:lstStyle/>
          <a:p>
            <a:pPr algn="l"/>
            <a:r>
              <a:rPr sz="1050" b="1" i="0">
                <a:solidFill>
                  <a:srgbClr val="E6EDF3"/>
                </a:solidFill>
              </a:rPr>
              <a:t>Evaluate the organization's communication strategy with stakeholders</a:t>
            </a:r>
          </a:p>
        </p:txBody>
      </p:sp>
      <p:sp>
        <p:nvSpPr>
          <p:cNvPr id="10" name="Rectangle 9"/>
          <p:cNvSpPr/>
          <p:nvPr/>
        </p:nvSpPr>
        <p:spPr>
          <a:xfrm>
            <a:off x="54864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OBJ-03</a:t>
            </a:r>
          </a:p>
        </p:txBody>
      </p:sp>
      <p:sp>
        <p:nvSpPr>
          <p:cNvPr id="11" name="TextBox 10"/>
          <p:cNvSpPr txBox="1"/>
          <p:nvPr/>
        </p:nvSpPr>
        <p:spPr>
          <a:xfrm>
            <a:off x="1051560" y="3154680"/>
            <a:ext cx="4892040" cy="548640"/>
          </a:xfrm>
          <a:prstGeom prst="rect">
            <a:avLst/>
          </a:prstGeom>
          <a:noFill/>
        </p:spPr>
        <p:txBody>
          <a:bodyPr wrap="square">
            <a:spAutoFit/>
          </a:bodyPr>
          <a:lstStyle/>
          <a:p>
            <a:pPr algn="l"/>
            <a:r>
              <a:rPr sz="1050" b="1" i="0">
                <a:solidFill>
                  <a:srgbClr val="E6EDF3"/>
                </a:solidFill>
              </a:rPr>
              <a:t>Determine the ability to conduct a rapid financial review and risk assessment</a:t>
            </a:r>
          </a:p>
        </p:txBody>
      </p:sp>
      <p:sp>
        <p:nvSpPr>
          <p:cNvPr id="12" name="Rectangle 11"/>
          <p:cNvSpPr/>
          <p:nvPr/>
        </p:nvSpPr>
        <p:spPr>
          <a:xfrm>
            <a:off x="640080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OBJ-04</a:t>
            </a:r>
          </a:p>
        </p:txBody>
      </p:sp>
      <p:sp>
        <p:nvSpPr>
          <p:cNvPr id="13" name="TextBox 12"/>
          <p:cNvSpPr txBox="1"/>
          <p:nvPr/>
        </p:nvSpPr>
        <p:spPr>
          <a:xfrm>
            <a:off x="6903720" y="3154680"/>
            <a:ext cx="4892040" cy="548640"/>
          </a:xfrm>
          <a:prstGeom prst="rect">
            <a:avLst/>
          </a:prstGeom>
          <a:noFill/>
        </p:spPr>
        <p:txBody>
          <a:bodyPr wrap="square">
            <a:spAutoFit/>
          </a:bodyPr>
          <a:lstStyle/>
          <a:p>
            <a:pPr algn="l"/>
            <a:r>
              <a:rPr sz="1050" b="1" i="0">
                <a:solidFill>
                  <a:srgbClr val="E6EDF3"/>
                </a:solidFill>
              </a:rPr>
              <a:t>Test compliance with regulatory notification requirements</a:t>
            </a:r>
          </a:p>
        </p:txBody>
      </p:sp>
      <p:sp>
        <p:nvSpPr>
          <p:cNvPr id="14" name="Rectangle 13"/>
          <p:cNvSpPr/>
          <p:nvPr/>
        </p:nvSpPr>
        <p:spPr>
          <a:xfrm>
            <a:off x="548640" y="484632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OBJ-05</a:t>
            </a:r>
          </a:p>
        </p:txBody>
      </p:sp>
      <p:sp>
        <p:nvSpPr>
          <p:cNvPr id="15" name="TextBox 14"/>
          <p:cNvSpPr txBox="1"/>
          <p:nvPr/>
        </p:nvSpPr>
        <p:spPr>
          <a:xfrm>
            <a:off x="1051560" y="4846320"/>
            <a:ext cx="4892040" cy="548640"/>
          </a:xfrm>
          <a:prstGeom prst="rect">
            <a:avLst/>
          </a:prstGeom>
          <a:noFill/>
        </p:spPr>
        <p:txBody>
          <a:bodyPr wrap="square">
            <a:spAutoFit/>
          </a:bodyPr>
          <a:lstStyle/>
          <a:p>
            <a:pPr algn="l"/>
            <a:r>
              <a:rPr sz="1050" b="1" i="0">
                <a:solidFill>
                  <a:srgbClr val="E6EDF3"/>
                </a:solidFill>
              </a:rPr>
              <a:t>Analyze decision-making and leadership effectiveness under crisis conditions</a:t>
            </a:r>
          </a:p>
        </p:txBody>
      </p:sp>
      <p:sp>
        <p:nvSpPr>
          <p:cNvPr id="16" name="Rectangle 15"/>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12188952" cy="658368"/>
          </a:xfrm>
          <a:prstGeom prst="rect">
            <a:avLst/>
          </a:prstGeom>
          <a:solidFill>
            <a:srgbClr val="1216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371600" y="64008"/>
            <a:ext cx="8229600" cy="365760"/>
          </a:xfrm>
          <a:prstGeom prst="rect">
            <a:avLst/>
          </a:prstGeom>
          <a:noFill/>
        </p:spPr>
        <p:txBody>
          <a:bodyPr wrap="square">
            <a:spAutoFit/>
          </a:bodyPr>
          <a:lstStyle/>
          <a:p>
            <a:pPr algn="l"/>
            <a:r>
              <a:rPr sz="2000" b="1" i="0">
                <a:solidFill>
                  <a:srgbClr val="FFFFFF"/>
                </a:solidFill>
              </a:rPr>
              <a:t>Fraud Incident</a:t>
            </a:r>
          </a:p>
        </p:txBody>
      </p:sp>
      <p:sp>
        <p:nvSpPr>
          <p:cNvPr id="4" name="TextBox 3"/>
          <p:cNvSpPr txBox="1"/>
          <p:nvPr/>
        </p:nvSpPr>
        <p:spPr>
          <a:xfrm>
            <a:off x="1371600" y="420624"/>
            <a:ext cx="7315200" cy="201168"/>
          </a:xfrm>
          <a:prstGeom prst="rect">
            <a:avLst/>
          </a:prstGeom>
          <a:noFill/>
        </p:spPr>
        <p:txBody>
          <a:bodyPr wrap="square">
            <a:spAutoFit/>
          </a:bodyPr>
          <a:lstStyle/>
          <a:p>
            <a:pPr algn="l"/>
            <a:r>
              <a:rPr sz="900" b="0" i="0">
                <a:solidFill>
                  <a:srgbClr val="94A5C8"/>
                </a:solidFill>
              </a:rPr>
              <a:t>Duration: 2h 00min  |    |  </a:t>
            </a:r>
          </a:p>
        </p:txBody>
      </p:sp>
      <p:sp>
        <p:nvSpPr>
          <p:cNvPr id="5" name="Rounded Rectangle 4"/>
          <p:cNvSpPr/>
          <p:nvPr/>
        </p:nvSpPr>
        <p:spPr>
          <a:xfrm>
            <a:off x="9738360" y="128016"/>
            <a:ext cx="2194560" cy="402336"/>
          </a:xfrm>
          <a:prstGeom prst="roundRect">
            <a:avLst>
              <a:gd name="adj" fmla="val 5000000000"/>
            </a:avLst>
          </a:prstGeom>
          <a:solidFill>
            <a:srgbClr val="BE410A"/>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900" b="1">
                <a:solidFill>
                  <a:srgbClr val="FFFFFF"/>
                </a:solidFill>
              </a:rPr>
              <a:t>EXERCISE ONLY</a:t>
            </a:r>
          </a:p>
        </p:txBody>
      </p:sp>
      <p:sp>
        <p:nvSpPr>
          <p:cNvPr id="6" name="Rectangle 5"/>
          <p:cNvSpPr/>
          <p:nvPr/>
        </p:nvSpPr>
        <p:spPr>
          <a:xfrm>
            <a:off x="109728" y="845820"/>
            <a:ext cx="73152" cy="1554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19456" y="1394460"/>
            <a:ext cx="1060704" cy="228600"/>
          </a:xfrm>
          <a:prstGeom prst="rect">
            <a:avLst/>
          </a:prstGeom>
          <a:noFill/>
        </p:spPr>
        <p:txBody>
          <a:bodyPr wrap="square">
            <a:spAutoFit/>
          </a:bodyPr>
          <a:lstStyle/>
          <a:p>
            <a:pPr algn="l"/>
            <a:r>
              <a:rPr sz="900" b="1" i="0">
                <a:solidFill>
                  <a:srgbClr val="1F6FEB"/>
                </a:solidFill>
              </a:rPr>
              <a:t>Phase 1</a:t>
            </a:r>
          </a:p>
        </p:txBody>
      </p:sp>
      <p:sp>
        <p:nvSpPr>
          <p:cNvPr id="8" name="TextBox 7"/>
          <p:cNvSpPr txBox="1"/>
          <p:nvPr/>
        </p:nvSpPr>
        <p:spPr>
          <a:xfrm>
            <a:off x="219456" y="1650492"/>
            <a:ext cx="1060704" cy="201168"/>
          </a:xfrm>
          <a:prstGeom prst="rect">
            <a:avLst/>
          </a:prstGeom>
          <a:noFill/>
        </p:spPr>
        <p:txBody>
          <a:bodyPr wrap="square">
            <a:spAutoFit/>
          </a:bodyPr>
          <a:lstStyle/>
          <a:p>
            <a:pPr algn="l"/>
            <a:r>
              <a:rPr sz="750" b="0" i="0">
                <a:solidFill>
                  <a:srgbClr val="8B949E"/>
                </a:solidFill>
              </a:rPr>
              <a:t>Phase 1</a:t>
            </a:r>
          </a:p>
        </p:txBody>
      </p:sp>
      <p:pic>
        <p:nvPicPr>
          <p:cNvPr id="9" name="Picture 8" descr="image.png"/>
          <p:cNvPicPr>
            <a:picLocks noChangeAspect="1"/>
          </p:cNvPicPr>
          <p:nvPr/>
        </p:nvPicPr>
        <p:blipFill>
          <a:blip r:embed="rId2"/>
          <a:stretch>
            <a:fillRect/>
          </a:stretch>
        </p:blipFill>
        <p:spPr>
          <a:xfrm>
            <a:off x="1325880" y="777240"/>
            <a:ext cx="10378440" cy="5074920"/>
          </a:xfrm>
          <a:prstGeom prst="rect">
            <a:avLst/>
          </a:prstGeom>
        </p:spPr>
      </p:pic>
      <p:sp>
        <p:nvSpPr>
          <p:cNvPr id="10" name="Oval 9"/>
          <p:cNvSpPr/>
          <p:nvPr/>
        </p:nvSpPr>
        <p:spPr>
          <a:xfrm>
            <a:off x="3191256"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1</a:t>
            </a:r>
          </a:p>
        </p:txBody>
      </p:sp>
      <p:sp>
        <p:nvSpPr>
          <p:cNvPr id="11" name="Rectangle 10"/>
          <p:cNvSpPr/>
          <p:nvPr/>
        </p:nvSpPr>
        <p:spPr>
          <a:xfrm>
            <a:off x="2724912" y="681228"/>
            <a:ext cx="1298448" cy="621792"/>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2724912" y="681228"/>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779776" y="736092"/>
            <a:ext cx="1207008" cy="164592"/>
          </a:xfrm>
          <a:prstGeom prst="rect">
            <a:avLst/>
          </a:prstGeom>
          <a:noFill/>
        </p:spPr>
        <p:txBody>
          <a:bodyPr wrap="square">
            <a:noAutofit/>
          </a:bodyPr>
          <a:lstStyle/>
          <a:p>
            <a:pPr algn="l"/>
            <a:r>
              <a:rPr sz="800" b="0" i="0">
                <a:solidFill>
                  <a:srgbClr val="1F6FEB"/>
                </a:solidFill>
              </a:rPr>
              <a:t>T+0min</a:t>
            </a:r>
          </a:p>
        </p:txBody>
      </p:sp>
      <p:sp>
        <p:nvSpPr>
          <p:cNvPr id="14" name="TextBox 13"/>
          <p:cNvSpPr txBox="1"/>
          <p:nvPr/>
        </p:nvSpPr>
        <p:spPr>
          <a:xfrm>
            <a:off x="2779776" y="900684"/>
            <a:ext cx="1207008" cy="365760"/>
          </a:xfrm>
          <a:prstGeom prst="rect">
            <a:avLst/>
          </a:prstGeom>
          <a:noFill/>
        </p:spPr>
        <p:txBody>
          <a:bodyPr wrap="square">
            <a:noAutofit/>
          </a:bodyPr>
          <a:lstStyle/>
          <a:p>
            <a:pPr algn="l"/>
            <a:r>
              <a:rPr sz="900" b="1" i="0">
                <a:solidFill>
                  <a:srgbClr val="0E121E"/>
                </a:solidFill>
              </a:rPr>
              <a:t>Initial Alert: CFO Arrested</a:t>
            </a:r>
          </a:p>
        </p:txBody>
      </p:sp>
      <p:sp>
        <p:nvSpPr>
          <p:cNvPr id="15" name="Oval 14"/>
          <p:cNvSpPr/>
          <p:nvPr/>
        </p:nvSpPr>
        <p:spPr>
          <a:xfrm>
            <a:off x="5266944"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11</a:t>
            </a:r>
          </a:p>
        </p:txBody>
      </p:sp>
      <p:sp>
        <p:nvSpPr>
          <p:cNvPr id="16" name="Rectangle 15"/>
          <p:cNvSpPr/>
          <p:nvPr/>
        </p:nvSpPr>
        <p:spPr>
          <a:xfrm>
            <a:off x="4800600" y="1943100"/>
            <a:ext cx="1298448" cy="886968"/>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4800600" y="1943100"/>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855464" y="1997964"/>
            <a:ext cx="1207008" cy="164592"/>
          </a:xfrm>
          <a:prstGeom prst="rect">
            <a:avLst/>
          </a:prstGeom>
          <a:noFill/>
        </p:spPr>
        <p:txBody>
          <a:bodyPr wrap="square">
            <a:noAutofit/>
          </a:bodyPr>
          <a:lstStyle/>
          <a:p>
            <a:pPr algn="l"/>
            <a:r>
              <a:rPr sz="800" b="0" i="0">
                <a:solidFill>
                  <a:srgbClr val="1F6FEB"/>
                </a:solidFill>
              </a:rPr>
              <a:t>T+0min</a:t>
            </a:r>
          </a:p>
        </p:txBody>
      </p:sp>
      <p:sp>
        <p:nvSpPr>
          <p:cNvPr id="19" name="TextBox 18"/>
          <p:cNvSpPr txBox="1"/>
          <p:nvPr/>
        </p:nvSpPr>
        <p:spPr>
          <a:xfrm>
            <a:off x="4855464" y="2162556"/>
            <a:ext cx="1207008" cy="365760"/>
          </a:xfrm>
          <a:prstGeom prst="rect">
            <a:avLst/>
          </a:prstGeom>
          <a:noFill/>
        </p:spPr>
        <p:txBody>
          <a:bodyPr wrap="square">
            <a:noAutofit/>
          </a:bodyPr>
          <a:lstStyle/>
          <a:p>
            <a:pPr algn="l"/>
            <a:r>
              <a:rPr sz="900" b="1" i="0">
                <a:solidFill>
                  <a:srgbClr val="0E121E"/>
                </a:solidFill>
              </a:rPr>
              <a:t>Customer Outrage Broadcasted</a:t>
            </a:r>
          </a:p>
        </p:txBody>
      </p:sp>
      <p:sp>
        <p:nvSpPr>
          <p:cNvPr id="20" name="TextBox 19"/>
          <p:cNvSpPr txBox="1"/>
          <p:nvPr/>
        </p:nvSpPr>
        <p:spPr>
          <a:xfrm>
            <a:off x="4855464" y="2546604"/>
            <a:ext cx="1207008" cy="228600"/>
          </a:xfrm>
          <a:prstGeom prst="rect">
            <a:avLst/>
          </a:prstGeom>
          <a:noFill/>
        </p:spPr>
        <p:txBody>
          <a:bodyPr wrap="square">
            <a:noAutofit/>
          </a:bodyPr>
          <a:lstStyle/>
          <a:p>
            <a:pPr algn="l"/>
            <a:r>
              <a:rPr sz="700" b="0" i="0">
                <a:solidFill>
                  <a:srgbClr val="8B949E"/>
                </a:solidFill>
              </a:rPr>
              <a:t>In breaking news, a very concerned Barwon Wa</a:t>
            </a:r>
          </a:p>
        </p:txBody>
      </p:sp>
      <p:sp>
        <p:nvSpPr>
          <p:cNvPr id="21" name="Oval 20"/>
          <p:cNvSpPr/>
          <p:nvPr/>
        </p:nvSpPr>
        <p:spPr>
          <a:xfrm>
            <a:off x="7351776"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12</a:t>
            </a:r>
          </a:p>
        </p:txBody>
      </p:sp>
      <p:sp>
        <p:nvSpPr>
          <p:cNvPr id="22" name="Rectangle 21"/>
          <p:cNvSpPr/>
          <p:nvPr/>
        </p:nvSpPr>
        <p:spPr>
          <a:xfrm>
            <a:off x="6885432" y="681228"/>
            <a:ext cx="1298448" cy="621792"/>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6885432" y="681228"/>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940296" y="736092"/>
            <a:ext cx="1207008" cy="164592"/>
          </a:xfrm>
          <a:prstGeom prst="rect">
            <a:avLst/>
          </a:prstGeom>
          <a:noFill/>
        </p:spPr>
        <p:txBody>
          <a:bodyPr wrap="square">
            <a:noAutofit/>
          </a:bodyPr>
          <a:lstStyle/>
          <a:p>
            <a:pPr algn="l"/>
            <a:r>
              <a:rPr sz="800" b="0" i="0">
                <a:solidFill>
                  <a:srgbClr val="1F6FEB"/>
                </a:solidFill>
              </a:rPr>
              <a:t>T+0min</a:t>
            </a:r>
          </a:p>
        </p:txBody>
      </p:sp>
      <p:sp>
        <p:nvSpPr>
          <p:cNvPr id="25" name="TextBox 24"/>
          <p:cNvSpPr txBox="1"/>
          <p:nvPr/>
        </p:nvSpPr>
        <p:spPr>
          <a:xfrm>
            <a:off x="6940296" y="900684"/>
            <a:ext cx="1207008" cy="365760"/>
          </a:xfrm>
          <a:prstGeom prst="rect">
            <a:avLst/>
          </a:prstGeom>
          <a:noFill/>
        </p:spPr>
        <p:txBody>
          <a:bodyPr wrap="square">
            <a:noAutofit/>
          </a:bodyPr>
          <a:lstStyle/>
          <a:p>
            <a:pPr algn="l"/>
            <a:r>
              <a:rPr sz="900" b="1" i="0">
                <a:solidFill>
                  <a:srgbClr val="0E121E"/>
                </a:solidFill>
              </a:rPr>
              <a:t>Breaking News: CFO Fraud Inves…</a:t>
            </a:r>
          </a:p>
        </p:txBody>
      </p:sp>
      <p:sp>
        <p:nvSpPr>
          <p:cNvPr id="26" name="Oval 25"/>
          <p:cNvSpPr/>
          <p:nvPr/>
        </p:nvSpPr>
        <p:spPr>
          <a:xfrm>
            <a:off x="9427464"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2</a:t>
            </a:r>
          </a:p>
        </p:txBody>
      </p:sp>
      <p:sp>
        <p:nvSpPr>
          <p:cNvPr id="27" name="Rectangle 26"/>
          <p:cNvSpPr/>
          <p:nvPr/>
        </p:nvSpPr>
        <p:spPr>
          <a:xfrm>
            <a:off x="8961120" y="1943100"/>
            <a:ext cx="1298448" cy="886968"/>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8961120" y="1943100"/>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9015984" y="1997964"/>
            <a:ext cx="1207008" cy="164592"/>
          </a:xfrm>
          <a:prstGeom prst="rect">
            <a:avLst/>
          </a:prstGeom>
          <a:noFill/>
        </p:spPr>
        <p:txBody>
          <a:bodyPr wrap="square">
            <a:noAutofit/>
          </a:bodyPr>
          <a:lstStyle/>
          <a:p>
            <a:pPr algn="l"/>
            <a:r>
              <a:rPr sz="800" b="0" i="0">
                <a:solidFill>
                  <a:srgbClr val="1F6FEB"/>
                </a:solidFill>
              </a:rPr>
              <a:t>T+15min</a:t>
            </a:r>
          </a:p>
        </p:txBody>
      </p:sp>
      <p:sp>
        <p:nvSpPr>
          <p:cNvPr id="30" name="TextBox 29"/>
          <p:cNvSpPr txBox="1"/>
          <p:nvPr/>
        </p:nvSpPr>
        <p:spPr>
          <a:xfrm>
            <a:off x="9015984" y="2162556"/>
            <a:ext cx="1207008" cy="365760"/>
          </a:xfrm>
          <a:prstGeom prst="rect">
            <a:avLst/>
          </a:prstGeom>
          <a:noFill/>
        </p:spPr>
        <p:txBody>
          <a:bodyPr wrap="square">
            <a:noAutofit/>
          </a:bodyPr>
          <a:lstStyle/>
          <a:p>
            <a:pPr algn="l"/>
            <a:r>
              <a:rPr sz="900" b="1" i="0">
                <a:solidFill>
                  <a:srgbClr val="0E121E"/>
                </a:solidFill>
              </a:rPr>
              <a:t>Media Inquiry</a:t>
            </a:r>
          </a:p>
        </p:txBody>
      </p:sp>
      <p:sp>
        <p:nvSpPr>
          <p:cNvPr id="31" name="TextBox 30"/>
          <p:cNvSpPr txBox="1"/>
          <p:nvPr/>
        </p:nvSpPr>
        <p:spPr>
          <a:xfrm>
            <a:off x="9015984" y="2546604"/>
            <a:ext cx="1207008" cy="228600"/>
          </a:xfrm>
          <a:prstGeom prst="rect">
            <a:avLst/>
          </a:prstGeom>
          <a:noFill/>
        </p:spPr>
        <p:txBody>
          <a:bodyPr wrap="square">
            <a:noAutofit/>
          </a:bodyPr>
          <a:lstStyle/>
          <a:p>
            <a:pPr algn="l"/>
            <a:r>
              <a:rPr sz="700" b="0" i="0">
                <a:solidFill>
                  <a:srgbClr val="8B949E"/>
                </a:solidFill>
              </a:rPr>
              <a:t>Q: 'Is it true that your CFO has been arrest</a:t>
            </a:r>
          </a:p>
        </p:txBody>
      </p:sp>
      <p:sp>
        <p:nvSpPr>
          <p:cNvPr id="32" name="Rectangle 31"/>
          <p:cNvSpPr/>
          <p:nvPr/>
        </p:nvSpPr>
        <p:spPr>
          <a:xfrm>
            <a:off x="0" y="6108192"/>
            <a:ext cx="12188952" cy="749808"/>
          </a:xfrm>
          <a:prstGeom prst="rect">
            <a:avLst/>
          </a:prstGeom>
          <a:solidFill>
            <a:srgbClr val="EEF0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0" y="6108192"/>
            <a:ext cx="12188952" cy="18288"/>
          </a:xfrm>
          <a:prstGeom prst="rect">
            <a:avLst/>
          </a:prstGeom>
          <a:solidFill>
            <a:srgbClr val="CCCFD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Oval 33"/>
          <p:cNvSpPr/>
          <p:nvPr/>
        </p:nvSpPr>
        <p:spPr>
          <a:xfrm>
            <a:off x="1371600" y="6291072"/>
            <a:ext cx="182880" cy="182880"/>
          </a:xfrm>
          <a:prstGeom prst="ellipse">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1600200" y="6300216"/>
            <a:ext cx="1645920" cy="182880"/>
          </a:xfrm>
          <a:prstGeom prst="rect">
            <a:avLst/>
          </a:prstGeom>
          <a:noFill/>
        </p:spPr>
        <p:txBody>
          <a:bodyPr wrap="square">
            <a:spAutoFit/>
          </a:bodyPr>
          <a:lstStyle/>
          <a:p>
            <a:pPr algn="l"/>
            <a:r>
              <a:rPr sz="800" b="0" i="0">
                <a:solidFill>
                  <a:srgbClr val="0E121E"/>
                </a:solidFill>
              </a:rPr>
              <a:t>Inject / Situation Update</a:t>
            </a:r>
          </a:p>
        </p:txBody>
      </p:sp>
      <p:sp>
        <p:nvSpPr>
          <p:cNvPr id="36" name="Diamond 35"/>
          <p:cNvSpPr/>
          <p:nvPr/>
        </p:nvSpPr>
        <p:spPr>
          <a:xfrm>
            <a:off x="3337560" y="6291072"/>
            <a:ext cx="182880" cy="182880"/>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3593592" y="6300216"/>
            <a:ext cx="1645920" cy="182880"/>
          </a:xfrm>
          <a:prstGeom prst="rect">
            <a:avLst/>
          </a:prstGeom>
          <a:noFill/>
        </p:spPr>
        <p:txBody>
          <a:bodyPr wrap="square">
            <a:spAutoFit/>
          </a:bodyPr>
          <a:lstStyle/>
          <a:p>
            <a:pPr algn="l"/>
            <a:r>
              <a:rPr sz="800" b="0" i="0">
                <a:solidFill>
                  <a:srgbClr val="0E121E"/>
                </a:solidFill>
              </a:rPr>
              <a:t>Decision Point / Escalation</a:t>
            </a:r>
          </a:p>
        </p:txBody>
      </p:sp>
      <p:sp>
        <p:nvSpPr>
          <p:cNvPr id="38" name="TextBox 37"/>
          <p:cNvSpPr txBox="1"/>
          <p:nvPr/>
        </p:nvSpPr>
        <p:spPr>
          <a:xfrm>
            <a:off x="5623560" y="6300216"/>
            <a:ext cx="1005840" cy="182880"/>
          </a:xfrm>
          <a:prstGeom prst="rect">
            <a:avLst/>
          </a:prstGeom>
          <a:noFill/>
        </p:spPr>
        <p:txBody>
          <a:bodyPr wrap="square">
            <a:spAutoFit/>
          </a:bodyPr>
          <a:lstStyle/>
          <a:p>
            <a:pPr algn="l"/>
            <a:r>
              <a:rPr sz="750" b="1" i="0">
                <a:solidFill>
                  <a:srgbClr val="8B949E"/>
                </a:solidFill>
              </a:rPr>
              <a:t>REVIEW FOCUS:</a:t>
            </a:r>
          </a:p>
        </p:txBody>
      </p:sp>
      <p:sp>
        <p:nvSpPr>
          <p:cNvPr id="39" name="Rounded Rectangle 38"/>
          <p:cNvSpPr/>
          <p:nvPr/>
        </p:nvSpPr>
        <p:spPr>
          <a:xfrm>
            <a:off x="6702552" y="6272784"/>
            <a:ext cx="777240" cy="219456"/>
          </a:xfrm>
          <a:prstGeom prst="roundRect">
            <a:avLst>
              <a:gd name="adj" fmla="val 5000000000"/>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Phase 1</a:t>
            </a:r>
          </a:p>
        </p:txBody>
      </p:sp>
      <p:sp>
        <p:nvSpPr>
          <p:cNvPr id="40" name="TextBox 39"/>
          <p:cNvSpPr txBox="1"/>
          <p:nvPr/>
        </p:nvSpPr>
        <p:spPr>
          <a:xfrm>
            <a:off x="10332720" y="6300216"/>
            <a:ext cx="1737360" cy="182880"/>
          </a:xfrm>
          <a:prstGeom prst="rect">
            <a:avLst/>
          </a:prstGeom>
          <a:noFill/>
        </p:spPr>
        <p:txBody>
          <a:bodyPr wrap="square">
            <a:spAutoFit/>
          </a:bodyPr>
          <a:lstStyle/>
          <a:p>
            <a:pPr algn="r"/>
            <a:r>
              <a:rPr sz="800" b="0" i="0">
                <a:solidFill>
                  <a:srgbClr val="8B949E"/>
                </a:solidFill>
              </a:rPr>
              <a:t>12 injects  |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001</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T+0 min  |  via Email  |  Information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CEO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Initial Alert: CFO Arrested</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Subject: Urgent - CFO Arrested for Fraud
Team,
This morning, our CFO was arrested on charges of financial fraud. We need to convene an emergency meeting to address the potential impacts on our operations and public image.
Please prioritize attendance.
Regards,
CEO</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Crisis Management Team convenes an emergency meeting within 30 minutes.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Meeting is held promptly with all key personnel present.</a:t>
            </a:r>
          </a:p>
        </p:txBody>
      </p:sp>
      <p:sp>
        <p:nvSpPr>
          <p:cNvPr id="18" name="Rectangle 17"/>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20" name="Rectangle 19"/>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002</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2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T+15 min  |  via Phone Call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Journalist  →  Communications Lead</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Media Inquiry</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Q: 'Is it true that your CFO has been arrested for fraud?' → We are currently assessing the situation and will provide an update shortly.</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Prepare and issue a holding statement to the media.</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Holding statement issued within 30 minutes, following crisis comms guidelines.</a:t>
            </a:r>
          </a:p>
        </p:txBody>
      </p:sp>
      <p:sp>
        <p:nvSpPr>
          <p:cNvPr id="18" name="Rectangle 17"/>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003</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3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T+30 min  |  via Email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Interim CFO  →  Finance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Financial Review Request</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Subject: Immediate Financial Review Required
Finance Team,
In light of recent events, initiate a comprehensive review of all financial accounts and transactions from the past 18 months. Report findings to the crisis team ASAP.
Thanks,
Interim CFO</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Finance team begins immediate audit of financial records.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Audit initiated promptly with progress updates provided to the crisis team.</a:t>
            </a:r>
          </a:p>
        </p:txBody>
      </p:sp>
      <p:sp>
        <p:nvSpPr>
          <p:cNvPr id="18" name="Rectangle 17"/>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A371F7"/>
                </a:solidFill>
              </a:rPr>
              <a:t>EXERCISE ONLY — NOT FOR OPERATIONAL USE</a:t>
            </a:r>
          </a:p>
        </p:txBody>
      </p:sp>
      <p:sp>
        <p:nvSpPr>
          <p:cNvPr id="5" name="Rectangle 4"/>
          <p:cNvSpPr/>
          <p:nvPr/>
        </p:nvSpPr>
        <p:spPr>
          <a:xfrm>
            <a:off x="365760" y="384048"/>
            <a:ext cx="868680" cy="68580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004</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4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T+45 min  |  via Teams / Slack  |  Escalation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Regulatory Affairs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Regulatory Notification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We need to notify the FCA and ICO of the incident within regulatory timeframes. Ensure compliance to avoid penalties.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Notify FCA and ICO within regulatory windows.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Notifications sent within required timeframes, documentation logged.</a:t>
            </a:r>
          </a:p>
        </p:txBody>
      </p:sp>
      <p:sp>
        <p:nvSpPr>
          <p:cNvPr id="18" name="Rectangle 17"/>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20" name="Rectangle 19"/>
          <p:cNvSpPr/>
          <p:nvPr/>
        </p:nvSpPr>
        <p:spPr>
          <a:xfrm>
            <a:off x="0" y="6675120"/>
            <a:ext cx="12188952" cy="18288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005</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5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T+60 min  |  via Email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Investor Relations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Stakeholder Concern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Subject: Concerns from Major Shareholder
Hi Team,
We're receiving inquiries from major shareholders about the CFO's arrest. They are requesting an urgent update on how this affects their investments.
Best,
Investor Relations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Draft and send a communication to reassure shareholders.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Shareholder communication sent promptly, with appropriate reassurances included.</a:t>
            </a:r>
          </a:p>
        </p:txBody>
      </p:sp>
      <p:sp>
        <p:nvSpPr>
          <p:cNvPr id="18" name="Rectangle 17"/>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