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228600"/>
            <a:ext cx="4572000" cy="365760"/>
          </a:xfrm>
          <a:prstGeom prst="rect">
            <a:avLst/>
          </a:prstGeom>
          <a:noFill/>
        </p:spPr>
        <p:txBody>
          <a:bodyPr wrap="square">
            <a:spAutoFit/>
          </a:bodyPr>
          <a:lstStyle/>
          <a:p>
            <a:pPr algn="l"/>
            <a:r>
              <a:rPr sz="900" b="1" i="0">
                <a:solidFill>
                  <a:srgbClr val="58A6FF"/>
                </a:solidFill>
              </a:rPr>
              <a:t>BC STUDIO</a:t>
            </a:r>
          </a:p>
        </p:txBody>
      </p:sp>
      <p:sp>
        <p:nvSpPr>
          <p:cNvPr id="4" name="Rectangle 3"/>
          <p:cNvSpPr/>
          <p:nvPr/>
        </p:nvSpPr>
        <p:spPr>
          <a:xfrm>
            <a:off x="9601200" y="182880"/>
            <a:ext cx="2194560" cy="411480"/>
          </a:xfrm>
          <a:prstGeom prst="rect">
            <a:avLst/>
          </a:prstGeom>
          <a:solidFill>
            <a:srgbClr val="3D1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601200" y="182880"/>
            <a:ext cx="2194560" cy="411480"/>
          </a:xfrm>
          <a:prstGeom prst="rect">
            <a:avLst/>
          </a:prstGeom>
          <a:noFill/>
        </p:spPr>
        <p:txBody>
          <a:bodyPr wrap="square">
            <a:spAutoFit/>
          </a:bodyPr>
          <a:lstStyle/>
          <a:p>
            <a:pPr algn="ctr"/>
            <a:r>
              <a:rPr sz="650" b="1" i="0">
                <a:solidFill>
                  <a:srgbClr val="E3B341"/>
                </a:solidFill>
              </a:rPr>
              <a:t>EXERCISE ONLY — NOT FOR DISTRIBUTION</a:t>
            </a:r>
          </a:p>
        </p:txBody>
      </p:sp>
      <p:sp>
        <p:nvSpPr>
          <p:cNvPr id="6" name="TextBox 5"/>
          <p:cNvSpPr txBox="1"/>
          <p:nvPr/>
        </p:nvSpPr>
        <p:spPr>
          <a:xfrm>
            <a:off x="640080" y="1645920"/>
            <a:ext cx="10881360" cy="2011680"/>
          </a:xfrm>
          <a:prstGeom prst="rect">
            <a:avLst/>
          </a:prstGeom>
          <a:noFill/>
        </p:spPr>
        <p:txBody>
          <a:bodyPr wrap="square">
            <a:spAutoFit/>
          </a:bodyPr>
          <a:lstStyle/>
          <a:p>
            <a:pPr algn="l"/>
            <a:r>
              <a:rPr sz="4200" b="1" i="0">
                <a:solidFill>
                  <a:srgbClr val="FFFFFF"/>
                </a:solidFill>
              </a:rPr>
              <a:t>Global Pandemic</a:t>
            </a:r>
          </a:p>
        </p:txBody>
      </p:sp>
      <p:sp>
        <p:nvSpPr>
          <p:cNvPr id="7" name="Rectangle 6"/>
          <p:cNvSpPr/>
          <p:nvPr/>
        </p:nvSpPr>
        <p:spPr>
          <a:xfrm>
            <a:off x="640080" y="3749039"/>
            <a:ext cx="2926080" cy="457200"/>
          </a:xfrm>
          <a:prstGeom prst="rect">
            <a:avLst/>
          </a:prstGeom>
          <a:solidFill>
            <a:srgbClr val="0D284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3749039"/>
            <a:ext cx="2926080" cy="457200"/>
          </a:xfrm>
          <a:prstGeom prst="rect">
            <a:avLst/>
          </a:prstGeom>
          <a:noFill/>
        </p:spPr>
        <p:txBody>
          <a:bodyPr wrap="square">
            <a:spAutoFit/>
          </a:bodyPr>
          <a:lstStyle/>
          <a:p>
            <a:pPr algn="ctr"/>
            <a:r>
              <a:rPr sz="1100" b="1" i="0">
                <a:solidFill>
                  <a:srgbClr val="58A6FF"/>
                </a:solidFill>
              </a:rPr>
              <a:t>WORKFORCE DISRUPTION</a:t>
            </a:r>
          </a:p>
        </p:txBody>
      </p:sp>
      <p:sp>
        <p:nvSpPr>
          <p:cNvPr id="9" name="TextBox 8"/>
          <p:cNvSpPr txBox="1"/>
          <p:nvPr/>
        </p:nvSpPr>
        <p:spPr>
          <a:xfrm>
            <a:off x="640080" y="4343400"/>
            <a:ext cx="10058400" cy="457200"/>
          </a:xfrm>
          <a:prstGeom prst="rect">
            <a:avLst/>
          </a:prstGeom>
          <a:noFill/>
        </p:spPr>
        <p:txBody>
          <a:bodyPr wrap="square">
            <a:spAutoFit/>
          </a:bodyPr>
          <a:lstStyle/>
          <a:p>
            <a:pPr algn="l"/>
            <a:r>
              <a:rPr sz="1300" b="0" i="0">
                <a:solidFill>
                  <a:srgbClr val="8B949E"/>
                </a:solidFill>
              </a:rPr>
              <a:t>Tabletop  |  Tabletop  |  180 minutes  |  2026-06-12</a:t>
            </a:r>
          </a:p>
        </p:txBody>
      </p:sp>
      <p:sp>
        <p:nvSpPr>
          <p:cNvPr id="10" name="Rectangle 9"/>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006</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6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T+95 min  |  Operational Continuity  |  via SMS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Staff Member  →  HR Department</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Ambiguous Staff Availability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Unsure if I can work tomorrow. Quarantine rules unclear.</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Clarify quarantine rules and communicate to staff.</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Clear communication to staff on availability and policy.</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Introduce ambiguity regarding staff availability and policy clarity.</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007</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7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T+105 min  |  Operational Continuity  |  via Radio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Radio Station  →  Public</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Stakeholder Pressure Increases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Reports indicate Barwon Water's service continuity is at risk due to staff shortages. Stakeholders demand transparency.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Enhance transparency in communications with stakeholders.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Transparent and timely communication with stakeholders.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Emphasize stakeholder pressure and need for transparent communications.</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008</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8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T+125 min  |  Transition to Recovery  |  via Verbal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Crisis Management Team Lead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Decision Point: Recovery Initiation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We need to decide if conditions are stable enough to move to recovery mode. Input needed.</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Evaluate conditions and make a decision to initiate recovery.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Timely decision to initiate recovery phase.</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Prompt discussion on recovery initiation and decision-making.</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009</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9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T+140 min  |  Transition to Recovery  |  via Microsoft Teams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Recovery Team Lead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Recovery Plan Challenges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Recovery plans face hurdles due to unclear staff roles. Need immediate resolution.</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Clarify staff roles and resolve recovery plan challenges.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 resolution of recovery plan challenges.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Highlight challenges in recovery planning and prompt resolution.</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010</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10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T+155 min  |  Transition to Recovery  |  via Internal Memo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Crisis Management Team Lead  →  Executive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Final Recovery Status Update</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Recovery Status Update
The transition to recovery is underway. Most services are stabilizing, but long-term staffing strategies need addressing. Full report to follow.
Regards,
Crisis Management Team Lead</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Communicate recovery status and plan for long-term staffing.</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Clear communication and planning for long-term staffing strategies.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Summarize recovery status and identify long-term staffing needs.</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11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News Bulletin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Escalating Tensions in Quarantine Zones</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Tensions are rising in the quarantine zones as residents express frustration over unclear regulations and extended isolation periods. Authorities report increased incidents of protests and non-compliance, complicating efforts to control the pandemic.</a:t>
            </a:r>
          </a:p>
        </p:txBody>
      </p:sp>
      <p:sp>
        <p:nvSpPr>
          <p:cNvPr id="11" name="Rectangle 10"/>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3" name="TextBox 12"/>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Participants should assess the impact on operational stability and adjust communication strategies to address public concerns and maintain service continuity.</a:t>
            </a:r>
          </a:p>
        </p:txBody>
      </p:sp>
      <p:sp>
        <p:nvSpPr>
          <p:cNvPr id="14" name="Rectangle 13"/>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6" name="TextBox 15"/>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Successful identification of communication gaps, proactive media engagement, and effective public reassurance measures.</a:t>
            </a:r>
          </a:p>
        </p:txBody>
      </p:sp>
      <p:sp>
        <p:nvSpPr>
          <p:cNvPr id="17" name="Rectangle 16"/>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9" name="Rectangle 18"/>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9144000" cy="457200"/>
          </a:xfrm>
          <a:prstGeom prst="rect">
            <a:avLst/>
          </a:prstGeom>
          <a:noFill/>
        </p:spPr>
        <p:txBody>
          <a:bodyPr wrap="square">
            <a:spAutoFit/>
          </a:bodyPr>
          <a:lstStyle/>
          <a:p>
            <a:pPr algn="l"/>
            <a:r>
              <a:rPr sz="1000" b="1" i="0">
                <a:solidFill>
                  <a:srgbClr val="58A6FF"/>
                </a:solidFill>
              </a:rPr>
              <a:t>MASTER SCENARIO EVENTS LIST (MSEL)</a:t>
            </a:r>
          </a:p>
        </p:txBody>
      </p:sp>
      <p:sp>
        <p:nvSpPr>
          <p:cNvPr id="4" name="TextBox 3"/>
          <p:cNvSpPr txBox="1"/>
          <p:nvPr/>
        </p:nvSpPr>
        <p:spPr>
          <a:xfrm>
            <a:off x="548640" y="594360"/>
            <a:ext cx="10972800" cy="457200"/>
          </a:xfrm>
          <a:prstGeom prst="rect">
            <a:avLst/>
          </a:prstGeom>
          <a:noFill/>
        </p:spPr>
        <p:txBody>
          <a:bodyPr wrap="square">
            <a:spAutoFit/>
          </a:bodyPr>
          <a:lstStyle/>
          <a:p>
            <a:pPr algn="l"/>
            <a:r>
              <a:rPr sz="1800" b="1" i="0">
                <a:solidFill>
                  <a:srgbClr val="FFFFFF"/>
                </a:solidFill>
              </a:rPr>
              <a:t>Global Pandemic</a:t>
            </a:r>
          </a:p>
        </p:txBody>
      </p:sp>
      <p:sp>
        <p:nvSpPr>
          <p:cNvPr id="5" name="Rectangle 4"/>
          <p:cNvSpPr/>
          <p:nvPr/>
        </p:nvSpPr>
        <p:spPr>
          <a:xfrm>
            <a:off x="365760" y="109728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365760" y="1234440"/>
          <a:ext cx="11795760" cy="3511296"/>
        </p:xfrm>
        <a:graphic>
          <a:graphicData uri="http://schemas.openxmlformats.org/drawingml/2006/table">
            <a:tbl>
              <a:tblPr firstRow="1" bandRow="1">
                <a:tableStyleId>{5C22544A-7EE6-4342-B048-85BDC9FD1C3A}</a:tableStyleId>
              </a:tblPr>
              <a:tblGrid>
                <a:gridCol w="457200"/>
                <a:gridCol w="548640"/>
                <a:gridCol w="1645920"/>
                <a:gridCol w="1097280"/>
                <a:gridCol w="3291840"/>
                <a:gridCol w="4754880"/>
              </a:tblGrid>
              <a:tr h="292608">
                <a:tc>
                  <a:txBody>
                    <a:bodyPr/>
                    <a:lstStyle/>
                    <a:p>
                      <a:pPr algn="ctr"/>
                      <a:r>
                        <a:rPr sz="850" b="1">
                          <a:solidFill>
                            <a:srgbClr val="FFFFFF"/>
                          </a:solidFill>
                        </a:rPr>
                        <a:t>#</a:t>
                      </a:r>
                    </a:p>
                  </a:txBody>
                  <a:tcPr>
                    <a:solidFill>
                      <a:srgbClr val="1F6FEB"/>
                    </a:solidFill>
                  </a:tcPr>
                </a:tc>
                <a:tc>
                  <a:txBody>
                    <a:bodyPr/>
                    <a:lstStyle/>
                    <a:p>
                      <a:pPr algn="ctr"/>
                      <a:r>
                        <a:rPr sz="850" b="1">
                          <a:solidFill>
                            <a:srgbClr val="FFFFFF"/>
                          </a:solidFill>
                        </a:rPr>
                        <a:t>T+</a:t>
                      </a:r>
                    </a:p>
                  </a:txBody>
                  <a:tcPr>
                    <a:solidFill>
                      <a:srgbClr val="1F6FEB"/>
                    </a:solidFill>
                  </a:tcPr>
                </a:tc>
                <a:tc>
                  <a:txBody>
                    <a:bodyPr/>
                    <a:lstStyle/>
                    <a:p>
                      <a:pPr algn="ctr"/>
                      <a:r>
                        <a:rPr sz="850" b="1">
                          <a:solidFill>
                            <a:srgbClr val="FFFFFF"/>
                          </a:solidFill>
                        </a:rPr>
                        <a:t>Phase</a:t>
                      </a:r>
                    </a:p>
                  </a:txBody>
                  <a:tcPr>
                    <a:solidFill>
                      <a:srgbClr val="1F6FEB"/>
                    </a:solidFill>
                  </a:tcPr>
                </a:tc>
                <a:tc>
                  <a:txBody>
                    <a:bodyPr/>
                    <a:lstStyle/>
                    <a:p>
                      <a:pPr algn="ctr"/>
                      <a:r>
                        <a:rPr sz="850" b="1">
                          <a:solidFill>
                            <a:srgbClr val="FFFFFF"/>
                          </a:solidFill>
                        </a:rPr>
                        <a:t>Channel</a:t>
                      </a:r>
                    </a:p>
                  </a:txBody>
                  <a:tcPr>
                    <a:solidFill>
                      <a:srgbClr val="1F6FEB"/>
                    </a:solidFill>
                  </a:tcPr>
                </a:tc>
                <a:tc>
                  <a:txBody>
                    <a:bodyPr/>
                    <a:lstStyle/>
                    <a:p>
                      <a:pPr algn="ctr"/>
                      <a:r>
                        <a:rPr sz="850" b="1">
                          <a:solidFill>
                            <a:srgbClr val="FFFFFF"/>
                          </a:solidFill>
                        </a:rPr>
                        <a:t>Title</a:t>
                      </a:r>
                    </a:p>
                  </a:txBody>
                  <a:tcPr>
                    <a:solidFill>
                      <a:srgbClr val="1F6FEB"/>
                    </a:solidFill>
                  </a:tcPr>
                </a:tc>
                <a:tc>
                  <a:txBody>
                    <a:bodyPr/>
                    <a:lstStyle/>
                    <a:p>
                      <a:pPr algn="ctr"/>
                      <a:r>
                        <a:rPr sz="850" b="1">
                          <a:solidFill>
                            <a:srgbClr val="FFFFFF"/>
                          </a:solidFill>
                        </a:rPr>
                        <a:t>Expected Actions</a:t>
                      </a:r>
                    </a:p>
                  </a:txBody>
                  <a:tcPr>
                    <a:solidFill>
                      <a:srgbClr val="1F6FEB"/>
                    </a:solidFill>
                  </a:tcPr>
                </a:tc>
              </a:tr>
              <a:tr h="292608">
                <a:tc>
                  <a:txBody>
                    <a:bodyPr/>
                    <a:lstStyle/>
                    <a:p>
                      <a:pPr algn="ctr"/>
                      <a:r>
                        <a:rPr sz="800">
                          <a:solidFill>
                            <a:srgbClr val="E6EDF3"/>
                          </a:solidFill>
                        </a:rPr>
                        <a:t>001</a:t>
                      </a:r>
                    </a:p>
                  </a:txBody>
                  <a:tcPr>
                    <a:solidFill>
                      <a:srgbClr val="161B22"/>
                    </a:solidFill>
                  </a:tcPr>
                </a:tc>
                <a:tc>
                  <a:txBody>
                    <a:bodyPr/>
                    <a:lstStyle/>
                    <a:p>
                      <a:pPr algn="ctr"/>
                      <a:r>
                        <a:rPr sz="800">
                          <a:solidFill>
                            <a:srgbClr val="E6EDF3"/>
                          </a:solidFill>
                        </a:rPr>
                        <a:t>+5m</a:t>
                      </a:r>
                    </a:p>
                  </a:txBody>
                  <a:tcPr>
                    <a:solidFill>
                      <a:srgbClr val="161B22"/>
                    </a:solidFill>
                  </a:tcPr>
                </a:tc>
                <a:tc>
                  <a:txBody>
                    <a:bodyPr/>
                    <a:lstStyle/>
                    <a:p>
                      <a:pPr algn="ctr"/>
                      <a:r>
                        <a:rPr sz="800">
                          <a:solidFill>
                            <a:srgbClr val="E6EDF3"/>
                          </a:solidFill>
                        </a:rPr>
                        <a:t>Activation and Initial Response</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Pandemic Alert Notification</a:t>
                      </a:r>
                    </a:p>
                  </a:txBody>
                  <a:tcPr>
                    <a:solidFill>
                      <a:srgbClr val="161B22"/>
                    </a:solidFill>
                  </a:tcPr>
                </a:tc>
                <a:tc>
                  <a:txBody>
                    <a:bodyPr/>
                    <a:lstStyle/>
                    <a:p>
                      <a:pPr algn="l"/>
                      <a:r>
                        <a:rPr sz="800">
                          <a:solidFill>
                            <a:srgbClr val="E6EDF3"/>
                          </a:solidFill>
                        </a:rPr>
                        <a:t>Crisis Management Team convenes and initiates response.</a:t>
                      </a:r>
                    </a:p>
                  </a:txBody>
                  <a:tcPr>
                    <a:solidFill>
                      <a:srgbClr val="161B22"/>
                    </a:solidFill>
                  </a:tcPr>
                </a:tc>
              </a:tr>
              <a:tr h="292608">
                <a:tc>
                  <a:txBody>
                    <a:bodyPr/>
                    <a:lstStyle/>
                    <a:p>
                      <a:pPr algn="ctr"/>
                      <a:r>
                        <a:rPr sz="800">
                          <a:solidFill>
                            <a:srgbClr val="E6EDF3"/>
                          </a:solidFill>
                        </a:rPr>
                        <a:t>002</a:t>
                      </a:r>
                    </a:p>
                  </a:txBody>
                  <a:tcPr>
                    <a:solidFill>
                      <a:srgbClr val="21262E"/>
                    </a:solidFill>
                  </a:tcPr>
                </a:tc>
                <a:tc>
                  <a:txBody>
                    <a:bodyPr/>
                    <a:lstStyle/>
                    <a:p>
                      <a:pPr algn="ctr"/>
                      <a:r>
                        <a:rPr sz="800">
                          <a:solidFill>
                            <a:srgbClr val="E6EDF3"/>
                          </a:solidFill>
                        </a:rPr>
                        <a:t>+15m</a:t>
                      </a:r>
                    </a:p>
                  </a:txBody>
                  <a:tcPr>
                    <a:solidFill>
                      <a:srgbClr val="21262E"/>
                    </a:solidFill>
                  </a:tcPr>
                </a:tc>
                <a:tc>
                  <a:txBody>
                    <a:bodyPr/>
                    <a:lstStyle/>
                    <a:p>
                      <a:pPr algn="ctr"/>
                      <a:r>
                        <a:rPr sz="800">
                          <a:solidFill>
                            <a:srgbClr val="E6EDF3"/>
                          </a:solidFill>
                        </a:rPr>
                        <a:t>Activation and Initial Response</a:t>
                      </a:r>
                    </a:p>
                  </a:txBody>
                  <a:tcPr>
                    <a:solidFill>
                      <a:srgbClr val="21262E"/>
                    </a:solidFill>
                  </a:tcPr>
                </a:tc>
                <a:tc>
                  <a:txBody>
                    <a:bodyPr/>
                    <a:lstStyle/>
                    <a:p>
                      <a:pPr algn="ctr"/>
                      <a:r>
                        <a:rPr sz="800">
                          <a:solidFill>
                            <a:srgbClr val="E6EDF3"/>
                          </a:solidFill>
                        </a:rPr>
                        <a:t>Microsoft Teams</a:t>
                      </a:r>
                    </a:p>
                  </a:txBody>
                  <a:tcPr>
                    <a:solidFill>
                      <a:srgbClr val="21262E"/>
                    </a:solidFill>
                  </a:tcPr>
                </a:tc>
                <a:tc>
                  <a:txBody>
                    <a:bodyPr/>
                    <a:lstStyle/>
                    <a:p>
                      <a:pPr algn="l"/>
                      <a:r>
                        <a:rPr sz="800">
                          <a:solidFill>
                            <a:srgbClr val="E6EDF3"/>
                          </a:solidFill>
                        </a:rPr>
                        <a:t>Initial Workforce Impact Report</a:t>
                      </a:r>
                    </a:p>
                  </a:txBody>
                  <a:tcPr>
                    <a:solidFill>
                      <a:srgbClr val="21262E"/>
                    </a:solidFill>
                  </a:tcPr>
                </a:tc>
                <a:tc>
                  <a:txBody>
                    <a:bodyPr/>
                    <a:lstStyle/>
                    <a:p>
                      <a:pPr algn="l"/>
                      <a:r>
                        <a:rPr sz="800">
                          <a:solidFill>
                            <a:srgbClr val="E6EDF3"/>
                          </a:solidFill>
                        </a:rPr>
                        <a:t>Discuss workforce management and prioritize critical functions.</a:t>
                      </a:r>
                    </a:p>
                  </a:txBody>
                  <a:tcPr>
                    <a:solidFill>
                      <a:srgbClr val="21262E"/>
                    </a:solidFill>
                  </a:tcPr>
                </a:tc>
              </a:tr>
              <a:tr h="292608">
                <a:tc>
                  <a:txBody>
                    <a:bodyPr/>
                    <a:lstStyle/>
                    <a:p>
                      <a:pPr algn="ctr"/>
                      <a:r>
                        <a:rPr sz="800">
                          <a:solidFill>
                            <a:srgbClr val="E6EDF3"/>
                          </a:solidFill>
                        </a:rPr>
                        <a:t>003</a:t>
                      </a:r>
                    </a:p>
                  </a:txBody>
                  <a:tcPr>
                    <a:solidFill>
                      <a:srgbClr val="161B22"/>
                    </a:solidFill>
                  </a:tcPr>
                </a:tc>
                <a:tc>
                  <a:txBody>
                    <a:bodyPr/>
                    <a:lstStyle/>
                    <a:p>
                      <a:pPr algn="ctr"/>
                      <a:r>
                        <a:rPr sz="800">
                          <a:solidFill>
                            <a:srgbClr val="E6EDF3"/>
                          </a:solidFill>
                        </a:rPr>
                        <a:t>+35m</a:t>
                      </a:r>
                    </a:p>
                  </a:txBody>
                  <a:tcPr>
                    <a:solidFill>
                      <a:srgbClr val="161B22"/>
                    </a:solidFill>
                  </a:tcPr>
                </a:tc>
                <a:tc>
                  <a:txBody>
                    <a:bodyPr/>
                    <a:lstStyle/>
                    <a:p>
                      <a:pPr algn="ctr"/>
                      <a:r>
                        <a:rPr sz="800">
                          <a:solidFill>
                            <a:srgbClr val="E6EDF3"/>
                          </a:solidFill>
                        </a:rPr>
                        <a:t>Communication and Coordination</a:t>
                      </a:r>
                    </a:p>
                  </a:txBody>
                  <a:tcPr>
                    <a:solidFill>
                      <a:srgbClr val="161B22"/>
                    </a:solidFill>
                  </a:tcPr>
                </a:tc>
                <a:tc>
                  <a:txBody>
                    <a:bodyPr/>
                    <a:lstStyle/>
                    <a:p>
                      <a:pPr algn="ctr"/>
                      <a:r>
                        <a:rPr sz="800">
                          <a:solidFill>
                            <a:srgbClr val="E6EDF3"/>
                          </a:solidFill>
                        </a:rPr>
                        <a:t>Phone Call</a:t>
                      </a:r>
                    </a:p>
                  </a:txBody>
                  <a:tcPr>
                    <a:solidFill>
                      <a:srgbClr val="161B22"/>
                    </a:solidFill>
                  </a:tcPr>
                </a:tc>
                <a:tc>
                  <a:txBody>
                    <a:bodyPr/>
                    <a:lstStyle/>
                    <a:p>
                      <a:pPr algn="l"/>
                      <a:r>
                        <a:rPr sz="800">
                          <a:solidFill>
                            <a:srgbClr val="E6EDF3"/>
                          </a:solidFill>
                        </a:rPr>
                        <a:t>Regulator Inquiry</a:t>
                      </a:r>
                    </a:p>
                  </a:txBody>
                  <a:tcPr>
                    <a:solidFill>
                      <a:srgbClr val="161B22"/>
                    </a:solidFill>
                  </a:tcPr>
                </a:tc>
                <a:tc>
                  <a:txBody>
                    <a:bodyPr/>
                    <a:lstStyle/>
                    <a:p>
                      <a:pPr algn="l"/>
                      <a:r>
                        <a:rPr sz="800">
                          <a:solidFill>
                            <a:srgbClr val="E6EDF3"/>
                          </a:solidFill>
                        </a:rPr>
                        <a:t>Prepare and deliver a compliance update to the regulator.</a:t>
                      </a:r>
                    </a:p>
                  </a:txBody>
                  <a:tcPr>
                    <a:solidFill>
                      <a:srgbClr val="161B22"/>
                    </a:solidFill>
                  </a:tcPr>
                </a:tc>
              </a:tr>
              <a:tr h="292608">
                <a:tc>
                  <a:txBody>
                    <a:bodyPr/>
                    <a:lstStyle/>
                    <a:p>
                      <a:pPr algn="ctr"/>
                      <a:r>
                        <a:rPr sz="800">
                          <a:solidFill>
                            <a:srgbClr val="E6EDF3"/>
                          </a:solidFill>
                        </a:rPr>
                        <a:t>004</a:t>
                      </a:r>
                    </a:p>
                  </a:txBody>
                  <a:tcPr>
                    <a:solidFill>
                      <a:srgbClr val="21262E"/>
                    </a:solidFill>
                  </a:tcPr>
                </a:tc>
                <a:tc>
                  <a:txBody>
                    <a:bodyPr/>
                    <a:lstStyle/>
                    <a:p>
                      <a:pPr algn="ctr"/>
                      <a:r>
                        <a:rPr sz="800">
                          <a:solidFill>
                            <a:srgbClr val="E6EDF3"/>
                          </a:solidFill>
                        </a:rPr>
                        <a:t>+50m</a:t>
                      </a:r>
                    </a:p>
                  </a:txBody>
                  <a:tcPr>
                    <a:solidFill>
                      <a:srgbClr val="21262E"/>
                    </a:solidFill>
                  </a:tcPr>
                </a:tc>
                <a:tc>
                  <a:txBody>
                    <a:bodyPr/>
                    <a:lstStyle/>
                    <a:p>
                      <a:pPr algn="ctr"/>
                      <a:r>
                        <a:rPr sz="800">
                          <a:solidFill>
                            <a:srgbClr val="E6EDF3"/>
                          </a:solidFill>
                        </a:rPr>
                        <a:t>Communication and Coordination</a:t>
                      </a:r>
                    </a:p>
                  </a:txBody>
                  <a:tcPr>
                    <a:solidFill>
                      <a:srgbClr val="21262E"/>
                    </a:solidFill>
                  </a:tcPr>
                </a:tc>
                <a:tc>
                  <a:txBody>
                    <a:bodyPr/>
                    <a:lstStyle/>
                    <a:p>
                      <a:pPr algn="ctr"/>
                      <a:r>
                        <a:rPr sz="800">
                          <a:solidFill>
                            <a:srgbClr val="E6EDF3"/>
                          </a:solidFill>
                        </a:rPr>
                        <a:t>News Bulletin</a:t>
                      </a:r>
                    </a:p>
                  </a:txBody>
                  <a:tcPr>
                    <a:solidFill>
                      <a:srgbClr val="21262E"/>
                    </a:solidFill>
                  </a:tcPr>
                </a:tc>
                <a:tc>
                  <a:txBody>
                    <a:bodyPr/>
                    <a:lstStyle/>
                    <a:p>
                      <a:pPr algn="l"/>
                      <a:r>
                        <a:rPr sz="800">
                          <a:solidFill>
                            <a:srgbClr val="E6EDF3"/>
                          </a:solidFill>
                        </a:rPr>
                        <a:t>Media Coverage Begins</a:t>
                      </a:r>
                    </a:p>
                  </a:txBody>
                  <a:tcPr>
                    <a:solidFill>
                      <a:srgbClr val="21262E"/>
                    </a:solidFill>
                  </a:tcPr>
                </a:tc>
                <a:tc>
                  <a:txBody>
                    <a:bodyPr/>
                    <a:lstStyle/>
                    <a:p>
                      <a:pPr algn="l"/>
                      <a:r>
                        <a:rPr sz="800">
                          <a:solidFill>
                            <a:srgbClr val="E6EDF3"/>
                          </a:solidFill>
                        </a:rPr>
                        <a:t>Release a holding statement and manage public perception.</a:t>
                      </a:r>
                    </a:p>
                  </a:txBody>
                  <a:tcPr>
                    <a:solidFill>
                      <a:srgbClr val="21262E"/>
                    </a:solidFill>
                  </a:tcPr>
                </a:tc>
              </a:tr>
              <a:tr h="292608">
                <a:tc>
                  <a:txBody>
                    <a:bodyPr/>
                    <a:lstStyle/>
                    <a:p>
                      <a:pPr algn="ctr"/>
                      <a:r>
                        <a:rPr sz="800">
                          <a:solidFill>
                            <a:srgbClr val="E6EDF3"/>
                          </a:solidFill>
                        </a:rPr>
                        <a:t>005</a:t>
                      </a:r>
                    </a:p>
                  </a:txBody>
                  <a:tcPr>
                    <a:solidFill>
                      <a:srgbClr val="161B22"/>
                    </a:solidFill>
                  </a:tcPr>
                </a:tc>
                <a:tc>
                  <a:txBody>
                    <a:bodyPr/>
                    <a:lstStyle/>
                    <a:p>
                      <a:pPr algn="ctr"/>
                      <a:r>
                        <a:rPr sz="800">
                          <a:solidFill>
                            <a:srgbClr val="E6EDF3"/>
                          </a:solidFill>
                        </a:rPr>
                        <a:t>+80m</a:t>
                      </a:r>
                    </a:p>
                  </a:txBody>
                  <a:tcPr>
                    <a:solidFill>
                      <a:srgbClr val="161B22"/>
                    </a:solidFill>
                  </a:tcPr>
                </a:tc>
                <a:tc>
                  <a:txBody>
                    <a:bodyPr/>
                    <a:lstStyle/>
                    <a:p>
                      <a:pPr algn="ctr"/>
                      <a:r>
                        <a:rPr sz="800">
                          <a:solidFill>
                            <a:srgbClr val="E6EDF3"/>
                          </a:solidFill>
                        </a:rPr>
                        <a:t>Operational Continuity</a:t>
                      </a:r>
                    </a:p>
                  </a:txBody>
                  <a:tcPr>
                    <a:solidFill>
                      <a:srgbClr val="161B22"/>
                    </a:solidFill>
                  </a:tcPr>
                </a:tc>
                <a:tc>
                  <a:txBody>
                    <a:bodyPr/>
                    <a:lstStyle/>
                    <a:p>
                      <a:pPr algn="ctr"/>
                      <a:r>
                        <a:rPr sz="800">
                          <a:solidFill>
                            <a:srgbClr val="E6EDF3"/>
                          </a:solidFill>
                        </a:rPr>
                        <a:t>Internal Memo</a:t>
                      </a:r>
                    </a:p>
                  </a:txBody>
                  <a:tcPr>
                    <a:solidFill>
                      <a:srgbClr val="161B22"/>
                    </a:solidFill>
                  </a:tcPr>
                </a:tc>
                <a:tc>
                  <a:txBody>
                    <a:bodyPr/>
                    <a:lstStyle/>
                    <a:p>
                      <a:pPr algn="l"/>
                      <a:r>
                        <a:rPr sz="800">
                          <a:solidFill>
                            <a:srgbClr val="E6EDF3"/>
                          </a:solidFill>
                        </a:rPr>
                        <a:t>Operational Capacity Update</a:t>
                      </a:r>
                    </a:p>
                  </a:txBody>
                  <a:tcPr>
                    <a:solidFill>
                      <a:srgbClr val="161B22"/>
                    </a:solidFill>
                  </a:tcPr>
                </a:tc>
                <a:tc>
                  <a:txBody>
                    <a:bodyPr/>
                    <a:lstStyle/>
                    <a:p>
                      <a:pPr algn="l"/>
                      <a:r>
                        <a:rPr sz="800">
                          <a:solidFill>
                            <a:srgbClr val="E6EDF3"/>
                          </a:solidFill>
                        </a:rPr>
                        <a:t>Assess and adjust continuity plans for wastewater management.</a:t>
                      </a:r>
                    </a:p>
                  </a:txBody>
                  <a:tcPr>
                    <a:solidFill>
                      <a:srgbClr val="161B22"/>
                    </a:solidFill>
                  </a:tcPr>
                </a:tc>
              </a:tr>
              <a:tr h="292608">
                <a:tc>
                  <a:txBody>
                    <a:bodyPr/>
                    <a:lstStyle/>
                    <a:p>
                      <a:pPr algn="ctr"/>
                      <a:r>
                        <a:rPr sz="800">
                          <a:solidFill>
                            <a:srgbClr val="E6EDF3"/>
                          </a:solidFill>
                        </a:rPr>
                        <a:t>006</a:t>
                      </a:r>
                    </a:p>
                  </a:txBody>
                  <a:tcPr>
                    <a:solidFill>
                      <a:srgbClr val="21262E"/>
                    </a:solidFill>
                  </a:tcPr>
                </a:tc>
                <a:tc>
                  <a:txBody>
                    <a:bodyPr/>
                    <a:lstStyle/>
                    <a:p>
                      <a:pPr algn="ctr"/>
                      <a:r>
                        <a:rPr sz="800">
                          <a:solidFill>
                            <a:srgbClr val="E6EDF3"/>
                          </a:solidFill>
                        </a:rPr>
                        <a:t>+95m</a:t>
                      </a:r>
                    </a:p>
                  </a:txBody>
                  <a:tcPr>
                    <a:solidFill>
                      <a:srgbClr val="21262E"/>
                    </a:solidFill>
                  </a:tcPr>
                </a:tc>
                <a:tc>
                  <a:txBody>
                    <a:bodyPr/>
                    <a:lstStyle/>
                    <a:p>
                      <a:pPr algn="ctr"/>
                      <a:r>
                        <a:rPr sz="800">
                          <a:solidFill>
                            <a:srgbClr val="E6EDF3"/>
                          </a:solidFill>
                        </a:rPr>
                        <a:t>Operational Continuity</a:t>
                      </a:r>
                    </a:p>
                  </a:txBody>
                  <a:tcPr>
                    <a:solidFill>
                      <a:srgbClr val="21262E"/>
                    </a:solidFill>
                  </a:tcPr>
                </a:tc>
                <a:tc>
                  <a:txBody>
                    <a:bodyPr/>
                    <a:lstStyle/>
                    <a:p>
                      <a:pPr algn="ctr"/>
                      <a:r>
                        <a:rPr sz="800">
                          <a:solidFill>
                            <a:srgbClr val="E6EDF3"/>
                          </a:solidFill>
                        </a:rPr>
                        <a:t>SMS</a:t>
                      </a:r>
                    </a:p>
                  </a:txBody>
                  <a:tcPr>
                    <a:solidFill>
                      <a:srgbClr val="21262E"/>
                    </a:solidFill>
                  </a:tcPr>
                </a:tc>
                <a:tc>
                  <a:txBody>
                    <a:bodyPr/>
                    <a:lstStyle/>
                    <a:p>
                      <a:pPr algn="l"/>
                      <a:r>
                        <a:rPr sz="800">
                          <a:solidFill>
                            <a:srgbClr val="E6EDF3"/>
                          </a:solidFill>
                        </a:rPr>
                        <a:t>Ambiguous Staff Availability</a:t>
                      </a:r>
                    </a:p>
                  </a:txBody>
                  <a:tcPr>
                    <a:solidFill>
                      <a:srgbClr val="21262E"/>
                    </a:solidFill>
                  </a:tcPr>
                </a:tc>
                <a:tc>
                  <a:txBody>
                    <a:bodyPr/>
                    <a:lstStyle/>
                    <a:p>
                      <a:pPr algn="l"/>
                      <a:r>
                        <a:rPr sz="800">
                          <a:solidFill>
                            <a:srgbClr val="E6EDF3"/>
                          </a:solidFill>
                        </a:rPr>
                        <a:t>Clarify quarantine rules and communicate to staff.</a:t>
                      </a:r>
                    </a:p>
                  </a:txBody>
                  <a:tcPr>
                    <a:solidFill>
                      <a:srgbClr val="21262E"/>
                    </a:solidFill>
                  </a:tcPr>
                </a:tc>
              </a:tr>
              <a:tr h="292608">
                <a:tc>
                  <a:txBody>
                    <a:bodyPr/>
                    <a:lstStyle/>
                    <a:p>
                      <a:pPr algn="ctr"/>
                      <a:r>
                        <a:rPr sz="800">
                          <a:solidFill>
                            <a:srgbClr val="E6EDF3"/>
                          </a:solidFill>
                        </a:rPr>
                        <a:t>007</a:t>
                      </a:r>
                    </a:p>
                  </a:txBody>
                  <a:tcPr>
                    <a:solidFill>
                      <a:srgbClr val="161B22"/>
                    </a:solidFill>
                  </a:tcPr>
                </a:tc>
                <a:tc>
                  <a:txBody>
                    <a:bodyPr/>
                    <a:lstStyle/>
                    <a:p>
                      <a:pPr algn="ctr"/>
                      <a:r>
                        <a:rPr sz="800">
                          <a:solidFill>
                            <a:srgbClr val="E6EDF3"/>
                          </a:solidFill>
                        </a:rPr>
                        <a:t>+105m</a:t>
                      </a:r>
                    </a:p>
                  </a:txBody>
                  <a:tcPr>
                    <a:solidFill>
                      <a:srgbClr val="161B22"/>
                    </a:solidFill>
                  </a:tcPr>
                </a:tc>
                <a:tc>
                  <a:txBody>
                    <a:bodyPr/>
                    <a:lstStyle/>
                    <a:p>
                      <a:pPr algn="ctr"/>
                      <a:r>
                        <a:rPr sz="800">
                          <a:solidFill>
                            <a:srgbClr val="E6EDF3"/>
                          </a:solidFill>
                        </a:rPr>
                        <a:t>Operational Continuity</a:t>
                      </a:r>
                    </a:p>
                  </a:txBody>
                  <a:tcPr>
                    <a:solidFill>
                      <a:srgbClr val="161B22"/>
                    </a:solidFill>
                  </a:tcPr>
                </a:tc>
                <a:tc>
                  <a:txBody>
                    <a:bodyPr/>
                    <a:lstStyle/>
                    <a:p>
                      <a:pPr algn="ctr"/>
                      <a:r>
                        <a:rPr sz="800">
                          <a:solidFill>
                            <a:srgbClr val="E6EDF3"/>
                          </a:solidFill>
                        </a:rPr>
                        <a:t>Radio</a:t>
                      </a:r>
                    </a:p>
                  </a:txBody>
                  <a:tcPr>
                    <a:solidFill>
                      <a:srgbClr val="161B22"/>
                    </a:solidFill>
                  </a:tcPr>
                </a:tc>
                <a:tc>
                  <a:txBody>
                    <a:bodyPr/>
                    <a:lstStyle/>
                    <a:p>
                      <a:pPr algn="l"/>
                      <a:r>
                        <a:rPr sz="800">
                          <a:solidFill>
                            <a:srgbClr val="E6EDF3"/>
                          </a:solidFill>
                        </a:rPr>
                        <a:t>Stakeholder Pressure Increases</a:t>
                      </a:r>
                    </a:p>
                  </a:txBody>
                  <a:tcPr>
                    <a:solidFill>
                      <a:srgbClr val="161B22"/>
                    </a:solidFill>
                  </a:tcPr>
                </a:tc>
                <a:tc>
                  <a:txBody>
                    <a:bodyPr/>
                    <a:lstStyle/>
                    <a:p>
                      <a:pPr algn="l"/>
                      <a:r>
                        <a:rPr sz="800">
                          <a:solidFill>
                            <a:srgbClr val="E6EDF3"/>
                          </a:solidFill>
                        </a:rPr>
                        <a:t>Enhance transparency in communications with stakeholders.</a:t>
                      </a:r>
                    </a:p>
                  </a:txBody>
                  <a:tcPr>
                    <a:solidFill>
                      <a:srgbClr val="161B22"/>
                    </a:solidFill>
                  </a:tcPr>
                </a:tc>
              </a:tr>
              <a:tr h="292608">
                <a:tc>
                  <a:txBody>
                    <a:bodyPr/>
                    <a:lstStyle/>
                    <a:p>
                      <a:pPr algn="ctr"/>
                      <a:r>
                        <a:rPr sz="800">
                          <a:solidFill>
                            <a:srgbClr val="E6EDF3"/>
                          </a:solidFill>
                        </a:rPr>
                        <a:t>008</a:t>
                      </a:r>
                    </a:p>
                  </a:txBody>
                  <a:tcPr>
                    <a:solidFill>
                      <a:srgbClr val="21262E"/>
                    </a:solidFill>
                  </a:tcPr>
                </a:tc>
                <a:tc>
                  <a:txBody>
                    <a:bodyPr/>
                    <a:lstStyle/>
                    <a:p>
                      <a:pPr algn="ctr"/>
                      <a:r>
                        <a:rPr sz="800">
                          <a:solidFill>
                            <a:srgbClr val="E6EDF3"/>
                          </a:solidFill>
                        </a:rPr>
                        <a:t>+125m</a:t>
                      </a:r>
                    </a:p>
                  </a:txBody>
                  <a:tcPr>
                    <a:solidFill>
                      <a:srgbClr val="21262E"/>
                    </a:solidFill>
                  </a:tcPr>
                </a:tc>
                <a:tc>
                  <a:txBody>
                    <a:bodyPr/>
                    <a:lstStyle/>
                    <a:p>
                      <a:pPr algn="ctr"/>
                      <a:r>
                        <a:rPr sz="800">
                          <a:solidFill>
                            <a:srgbClr val="E6EDF3"/>
                          </a:solidFill>
                        </a:rPr>
                        <a:t>Transition to Recovery</a:t>
                      </a:r>
                    </a:p>
                  </a:txBody>
                  <a:tcPr>
                    <a:solidFill>
                      <a:srgbClr val="21262E"/>
                    </a:solidFill>
                  </a:tcPr>
                </a:tc>
                <a:tc>
                  <a:txBody>
                    <a:bodyPr/>
                    <a:lstStyle/>
                    <a:p>
                      <a:pPr algn="ctr"/>
                      <a:r>
                        <a:rPr sz="800">
                          <a:solidFill>
                            <a:srgbClr val="E6EDF3"/>
                          </a:solidFill>
                        </a:rPr>
                        <a:t>Verbal</a:t>
                      </a:r>
                    </a:p>
                  </a:txBody>
                  <a:tcPr>
                    <a:solidFill>
                      <a:srgbClr val="21262E"/>
                    </a:solidFill>
                  </a:tcPr>
                </a:tc>
                <a:tc>
                  <a:txBody>
                    <a:bodyPr/>
                    <a:lstStyle/>
                    <a:p>
                      <a:pPr algn="l"/>
                      <a:r>
                        <a:rPr sz="800">
                          <a:solidFill>
                            <a:srgbClr val="E6EDF3"/>
                          </a:solidFill>
                        </a:rPr>
                        <a:t>Decision Point: Recovery Initiation</a:t>
                      </a:r>
                    </a:p>
                  </a:txBody>
                  <a:tcPr>
                    <a:solidFill>
                      <a:srgbClr val="21262E"/>
                    </a:solidFill>
                  </a:tcPr>
                </a:tc>
                <a:tc>
                  <a:txBody>
                    <a:bodyPr/>
                    <a:lstStyle/>
                    <a:p>
                      <a:pPr algn="l"/>
                      <a:r>
                        <a:rPr sz="800">
                          <a:solidFill>
                            <a:srgbClr val="E6EDF3"/>
                          </a:solidFill>
                        </a:rPr>
                        <a:t>Evaluate conditions and make a decision to initiate recovery.</a:t>
                      </a:r>
                    </a:p>
                  </a:txBody>
                  <a:tcPr>
                    <a:solidFill>
                      <a:srgbClr val="21262E"/>
                    </a:solidFill>
                  </a:tcPr>
                </a:tc>
              </a:tr>
              <a:tr h="292608">
                <a:tc>
                  <a:txBody>
                    <a:bodyPr/>
                    <a:lstStyle/>
                    <a:p>
                      <a:pPr algn="ctr"/>
                      <a:r>
                        <a:rPr sz="800">
                          <a:solidFill>
                            <a:srgbClr val="E6EDF3"/>
                          </a:solidFill>
                        </a:rPr>
                        <a:t>009</a:t>
                      </a:r>
                    </a:p>
                  </a:txBody>
                  <a:tcPr>
                    <a:solidFill>
                      <a:srgbClr val="161B22"/>
                    </a:solidFill>
                  </a:tcPr>
                </a:tc>
                <a:tc>
                  <a:txBody>
                    <a:bodyPr/>
                    <a:lstStyle/>
                    <a:p>
                      <a:pPr algn="ctr"/>
                      <a:r>
                        <a:rPr sz="800">
                          <a:solidFill>
                            <a:srgbClr val="E6EDF3"/>
                          </a:solidFill>
                        </a:rPr>
                        <a:t>+140m</a:t>
                      </a:r>
                    </a:p>
                  </a:txBody>
                  <a:tcPr>
                    <a:solidFill>
                      <a:srgbClr val="161B22"/>
                    </a:solidFill>
                  </a:tcPr>
                </a:tc>
                <a:tc>
                  <a:txBody>
                    <a:bodyPr/>
                    <a:lstStyle/>
                    <a:p>
                      <a:pPr algn="ctr"/>
                      <a:r>
                        <a:rPr sz="800">
                          <a:solidFill>
                            <a:srgbClr val="E6EDF3"/>
                          </a:solidFill>
                        </a:rPr>
                        <a:t>Transition to Recovery</a:t>
                      </a:r>
                    </a:p>
                  </a:txBody>
                  <a:tcPr>
                    <a:solidFill>
                      <a:srgbClr val="161B22"/>
                    </a:solidFill>
                  </a:tcPr>
                </a:tc>
                <a:tc>
                  <a:txBody>
                    <a:bodyPr/>
                    <a:lstStyle/>
                    <a:p>
                      <a:pPr algn="ctr"/>
                      <a:r>
                        <a:rPr sz="800">
                          <a:solidFill>
                            <a:srgbClr val="E6EDF3"/>
                          </a:solidFill>
                        </a:rPr>
                        <a:t>Microsoft Teams</a:t>
                      </a:r>
                    </a:p>
                  </a:txBody>
                  <a:tcPr>
                    <a:solidFill>
                      <a:srgbClr val="161B22"/>
                    </a:solidFill>
                  </a:tcPr>
                </a:tc>
                <a:tc>
                  <a:txBody>
                    <a:bodyPr/>
                    <a:lstStyle/>
                    <a:p>
                      <a:pPr algn="l"/>
                      <a:r>
                        <a:rPr sz="800">
                          <a:solidFill>
                            <a:srgbClr val="E6EDF3"/>
                          </a:solidFill>
                        </a:rPr>
                        <a:t>Recovery Plan Challenges</a:t>
                      </a:r>
                    </a:p>
                  </a:txBody>
                  <a:tcPr>
                    <a:solidFill>
                      <a:srgbClr val="161B22"/>
                    </a:solidFill>
                  </a:tcPr>
                </a:tc>
                <a:tc>
                  <a:txBody>
                    <a:bodyPr/>
                    <a:lstStyle/>
                    <a:p>
                      <a:pPr algn="l"/>
                      <a:r>
                        <a:rPr sz="800">
                          <a:solidFill>
                            <a:srgbClr val="E6EDF3"/>
                          </a:solidFill>
                        </a:rPr>
                        <a:t>Clarify staff roles and resolve recovery plan challenges.</a:t>
                      </a:r>
                    </a:p>
                  </a:txBody>
                  <a:tcPr>
                    <a:solidFill>
                      <a:srgbClr val="161B22"/>
                    </a:solidFill>
                  </a:tcPr>
                </a:tc>
              </a:tr>
              <a:tr h="292608">
                <a:tc>
                  <a:txBody>
                    <a:bodyPr/>
                    <a:lstStyle/>
                    <a:p>
                      <a:pPr algn="ctr"/>
                      <a:r>
                        <a:rPr sz="800">
                          <a:solidFill>
                            <a:srgbClr val="E6EDF3"/>
                          </a:solidFill>
                        </a:rPr>
                        <a:t>010</a:t>
                      </a:r>
                    </a:p>
                  </a:txBody>
                  <a:tcPr>
                    <a:solidFill>
                      <a:srgbClr val="21262E"/>
                    </a:solidFill>
                  </a:tcPr>
                </a:tc>
                <a:tc>
                  <a:txBody>
                    <a:bodyPr/>
                    <a:lstStyle/>
                    <a:p>
                      <a:pPr algn="ctr"/>
                      <a:r>
                        <a:rPr sz="800">
                          <a:solidFill>
                            <a:srgbClr val="E6EDF3"/>
                          </a:solidFill>
                        </a:rPr>
                        <a:t>+155m</a:t>
                      </a:r>
                    </a:p>
                  </a:txBody>
                  <a:tcPr>
                    <a:solidFill>
                      <a:srgbClr val="21262E"/>
                    </a:solidFill>
                  </a:tcPr>
                </a:tc>
                <a:tc>
                  <a:txBody>
                    <a:bodyPr/>
                    <a:lstStyle/>
                    <a:p>
                      <a:pPr algn="ctr"/>
                      <a:r>
                        <a:rPr sz="800">
                          <a:solidFill>
                            <a:srgbClr val="E6EDF3"/>
                          </a:solidFill>
                        </a:rPr>
                        <a:t>Transition to Recovery</a:t>
                      </a:r>
                    </a:p>
                  </a:txBody>
                  <a:tcPr>
                    <a:solidFill>
                      <a:srgbClr val="21262E"/>
                    </a:solidFill>
                  </a:tcPr>
                </a:tc>
                <a:tc>
                  <a:txBody>
                    <a:bodyPr/>
                    <a:lstStyle/>
                    <a:p>
                      <a:pPr algn="ctr"/>
                      <a:r>
                        <a:rPr sz="800">
                          <a:solidFill>
                            <a:srgbClr val="E6EDF3"/>
                          </a:solidFill>
                        </a:rPr>
                        <a:t>Internal Memo</a:t>
                      </a:r>
                    </a:p>
                  </a:txBody>
                  <a:tcPr>
                    <a:solidFill>
                      <a:srgbClr val="21262E"/>
                    </a:solidFill>
                  </a:tcPr>
                </a:tc>
                <a:tc>
                  <a:txBody>
                    <a:bodyPr/>
                    <a:lstStyle/>
                    <a:p>
                      <a:pPr algn="l"/>
                      <a:r>
                        <a:rPr sz="800">
                          <a:solidFill>
                            <a:srgbClr val="E6EDF3"/>
                          </a:solidFill>
                        </a:rPr>
                        <a:t>Final Recovery Status Update</a:t>
                      </a:r>
                    </a:p>
                  </a:txBody>
                  <a:tcPr>
                    <a:solidFill>
                      <a:srgbClr val="21262E"/>
                    </a:solidFill>
                  </a:tcPr>
                </a:tc>
                <a:tc>
                  <a:txBody>
                    <a:bodyPr/>
                    <a:lstStyle/>
                    <a:p>
                      <a:pPr algn="l"/>
                      <a:r>
                        <a:rPr sz="800">
                          <a:solidFill>
                            <a:srgbClr val="E6EDF3"/>
                          </a:solidFill>
                        </a:rPr>
                        <a:t>Communicate recovery status and plan for long-term staffing.</a:t>
                      </a:r>
                    </a:p>
                  </a:txBody>
                  <a:tcPr>
                    <a:solidFill>
                      <a:srgbClr val="21262E"/>
                    </a:solidFill>
                  </a:tcPr>
                </a:tc>
              </a:tr>
              <a:tr h="292608">
                <a:tc>
                  <a:txBody>
                    <a:bodyPr/>
                    <a:lstStyle/>
                    <a:p>
                      <a:pPr algn="ctr"/>
                      <a:r>
                        <a:rPr sz="800">
                          <a:solidFill>
                            <a:srgbClr val="E6EDF3"/>
                          </a:solidFill>
                        </a:rPr>
                        <a:t>011</a:t>
                      </a:r>
                    </a:p>
                  </a:txBody>
                  <a:tcPr>
                    <a:solidFill>
                      <a:srgbClr val="161B22"/>
                    </a:solidFill>
                  </a:tcPr>
                </a:tc>
                <a:tc>
                  <a:txBody>
                    <a:bodyPr/>
                    <a:lstStyle/>
                    <a:p>
                      <a:pPr algn="ctr"/>
                      <a:r>
                        <a:rPr sz="800">
                          <a:solidFill>
                            <a:srgbClr val="E6EDF3"/>
                          </a:solidFill>
                        </a:rPr>
                        <a:t>+0m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News Bulletin</a:t>
                      </a:r>
                    </a:p>
                  </a:txBody>
                  <a:tcPr>
                    <a:solidFill>
                      <a:srgbClr val="161B22"/>
                    </a:solidFill>
                  </a:tcPr>
                </a:tc>
                <a:tc>
                  <a:txBody>
                    <a:bodyPr/>
                    <a:lstStyle/>
                    <a:p>
                      <a:pPr algn="l"/>
                      <a:r>
                        <a:rPr sz="800">
                          <a:solidFill>
                            <a:srgbClr val="E6EDF3"/>
                          </a:solidFill>
                        </a:rPr>
                        <a:t>Escalating Tensions in Quarantine Zones</a:t>
                      </a:r>
                    </a:p>
                  </a:txBody>
                  <a:tcPr>
                    <a:solidFill>
                      <a:srgbClr val="161B22"/>
                    </a:solidFill>
                  </a:tcPr>
                </a:tc>
                <a:tc>
                  <a:txBody>
                    <a:bodyPr/>
                    <a:lstStyle/>
                    <a:p>
                      <a:pPr algn="l"/>
                      <a:r>
                        <a:rPr sz="800">
                          <a:solidFill>
                            <a:srgbClr val="E6EDF3"/>
                          </a:solidFill>
                        </a:rPr>
                        <a:t>Participants should assess the impact on operational stability and adjust communication strategies to address public con</a:t>
                      </a:r>
                    </a:p>
                  </a:txBody>
                  <a:tcPr>
                    <a:solidFill>
                      <a:srgbClr val="161B22"/>
                    </a:solidFill>
                  </a:tcPr>
                </a:tc>
              </a:tr>
            </a:tbl>
          </a:graphicData>
        </a:graphic>
      </p:graphicFrame>
      <p:sp>
        <p:nvSpPr>
          <p:cNvPr id="7" name="Rectangle 6"/>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EXERCISE OVERVIEW</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400" b="1" i="0">
                <a:solidFill>
                  <a:srgbClr val="FFFFFF"/>
                </a:solidFill>
              </a:rPr>
              <a:t>Global Pandemic</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1417320"/>
            <a:ext cx="1691640" cy="347472"/>
          </a:xfrm>
          <a:prstGeom prst="rect">
            <a:avLst/>
          </a:prstGeom>
          <a:noFill/>
        </p:spPr>
        <p:txBody>
          <a:bodyPr wrap="square">
            <a:spAutoFit/>
          </a:bodyPr>
          <a:lstStyle/>
          <a:p>
            <a:pPr algn="l"/>
            <a:r>
              <a:rPr sz="950" b="1" i="0">
                <a:solidFill>
                  <a:srgbClr val="8B949E"/>
                </a:solidFill>
              </a:rPr>
              <a:t>Exercise Type</a:t>
            </a:r>
          </a:p>
        </p:txBody>
      </p:sp>
      <p:sp>
        <p:nvSpPr>
          <p:cNvPr id="7" name="TextBox 6"/>
          <p:cNvSpPr txBox="1"/>
          <p:nvPr/>
        </p:nvSpPr>
        <p:spPr>
          <a:xfrm>
            <a:off x="2286000" y="1417320"/>
            <a:ext cx="3840480" cy="347472"/>
          </a:xfrm>
          <a:prstGeom prst="rect">
            <a:avLst/>
          </a:prstGeom>
          <a:noFill/>
        </p:spPr>
        <p:txBody>
          <a:bodyPr wrap="square">
            <a:spAutoFit/>
          </a:bodyPr>
          <a:lstStyle/>
          <a:p>
            <a:pPr algn="l"/>
            <a:r>
              <a:rPr sz="1000" b="0" i="0">
                <a:solidFill>
                  <a:srgbClr val="E6EDF3"/>
                </a:solidFill>
              </a:rPr>
              <a:t>Tabletop</a:t>
            </a:r>
          </a:p>
        </p:txBody>
      </p:sp>
      <p:sp>
        <p:nvSpPr>
          <p:cNvPr id="8" name="TextBox 7"/>
          <p:cNvSpPr txBox="1"/>
          <p:nvPr/>
        </p:nvSpPr>
        <p:spPr>
          <a:xfrm>
            <a:off x="548640" y="1764792"/>
            <a:ext cx="1691640" cy="347472"/>
          </a:xfrm>
          <a:prstGeom prst="rect">
            <a:avLst/>
          </a:prstGeom>
          <a:noFill/>
        </p:spPr>
        <p:txBody>
          <a:bodyPr wrap="square">
            <a:spAutoFit/>
          </a:bodyPr>
          <a:lstStyle/>
          <a:p>
            <a:pPr algn="l"/>
            <a:r>
              <a:rPr sz="950" b="1" i="0">
                <a:solidFill>
                  <a:srgbClr val="8B949E"/>
                </a:solidFill>
              </a:rPr>
              <a:t>Format</a:t>
            </a:r>
          </a:p>
        </p:txBody>
      </p:sp>
      <p:sp>
        <p:nvSpPr>
          <p:cNvPr id="9" name="TextBox 8"/>
          <p:cNvSpPr txBox="1"/>
          <p:nvPr/>
        </p:nvSpPr>
        <p:spPr>
          <a:xfrm>
            <a:off x="2286000" y="1764792"/>
            <a:ext cx="3840480" cy="347472"/>
          </a:xfrm>
          <a:prstGeom prst="rect">
            <a:avLst/>
          </a:prstGeom>
          <a:noFill/>
        </p:spPr>
        <p:txBody>
          <a:bodyPr wrap="square">
            <a:spAutoFit/>
          </a:bodyPr>
          <a:lstStyle/>
          <a:p>
            <a:pPr algn="l"/>
            <a:r>
              <a:rPr sz="1000" b="0" i="0">
                <a:solidFill>
                  <a:srgbClr val="E6EDF3"/>
                </a:solidFill>
              </a:rPr>
              <a:t>Tabletop</a:t>
            </a:r>
          </a:p>
        </p:txBody>
      </p:sp>
      <p:sp>
        <p:nvSpPr>
          <p:cNvPr id="10" name="TextBox 9"/>
          <p:cNvSpPr txBox="1"/>
          <p:nvPr/>
        </p:nvSpPr>
        <p:spPr>
          <a:xfrm>
            <a:off x="548640" y="2112264"/>
            <a:ext cx="1691640" cy="347472"/>
          </a:xfrm>
          <a:prstGeom prst="rect">
            <a:avLst/>
          </a:prstGeom>
          <a:noFill/>
        </p:spPr>
        <p:txBody>
          <a:bodyPr wrap="square">
            <a:spAutoFit/>
          </a:bodyPr>
          <a:lstStyle/>
          <a:p>
            <a:pPr algn="l"/>
            <a:r>
              <a:rPr sz="950" b="1" i="0">
                <a:solidFill>
                  <a:srgbClr val="8B949E"/>
                </a:solidFill>
              </a:rPr>
              <a:t>Complexity</a:t>
            </a:r>
          </a:p>
        </p:txBody>
      </p:sp>
      <p:sp>
        <p:nvSpPr>
          <p:cNvPr id="11" name="TextBox 10"/>
          <p:cNvSpPr txBox="1"/>
          <p:nvPr/>
        </p:nvSpPr>
        <p:spPr>
          <a:xfrm>
            <a:off x="2286000" y="2112264"/>
            <a:ext cx="3840480" cy="347472"/>
          </a:xfrm>
          <a:prstGeom prst="rect">
            <a:avLst/>
          </a:prstGeom>
          <a:noFill/>
        </p:spPr>
        <p:txBody>
          <a:bodyPr wrap="square">
            <a:spAutoFit/>
          </a:bodyPr>
          <a:lstStyle/>
          <a:p>
            <a:pPr algn="l"/>
            <a:r>
              <a:rPr sz="1000" b="0" i="0">
                <a:solidFill>
                  <a:srgbClr val="E6EDF3"/>
                </a:solidFill>
              </a:rPr>
              <a:t>Moderate</a:t>
            </a:r>
          </a:p>
        </p:txBody>
      </p:sp>
      <p:sp>
        <p:nvSpPr>
          <p:cNvPr id="12" name="TextBox 11"/>
          <p:cNvSpPr txBox="1"/>
          <p:nvPr/>
        </p:nvSpPr>
        <p:spPr>
          <a:xfrm>
            <a:off x="548640" y="2459736"/>
            <a:ext cx="1691640" cy="347472"/>
          </a:xfrm>
          <a:prstGeom prst="rect">
            <a:avLst/>
          </a:prstGeom>
          <a:noFill/>
        </p:spPr>
        <p:txBody>
          <a:bodyPr wrap="square">
            <a:spAutoFit/>
          </a:bodyPr>
          <a:lstStyle/>
          <a:p>
            <a:pPr algn="l"/>
            <a:r>
              <a:rPr sz="950" b="1" i="0">
                <a:solidFill>
                  <a:srgbClr val="8B949E"/>
                </a:solidFill>
              </a:rPr>
              <a:t>Duration</a:t>
            </a:r>
          </a:p>
        </p:txBody>
      </p:sp>
      <p:sp>
        <p:nvSpPr>
          <p:cNvPr id="13" name="TextBox 12"/>
          <p:cNvSpPr txBox="1"/>
          <p:nvPr/>
        </p:nvSpPr>
        <p:spPr>
          <a:xfrm>
            <a:off x="2286000" y="2459736"/>
            <a:ext cx="3840480" cy="347472"/>
          </a:xfrm>
          <a:prstGeom prst="rect">
            <a:avLst/>
          </a:prstGeom>
          <a:noFill/>
        </p:spPr>
        <p:txBody>
          <a:bodyPr wrap="square">
            <a:spAutoFit/>
          </a:bodyPr>
          <a:lstStyle/>
          <a:p>
            <a:pPr algn="l"/>
            <a:r>
              <a:rPr sz="1000" b="0" i="0">
                <a:solidFill>
                  <a:srgbClr val="E6EDF3"/>
                </a:solidFill>
              </a:rPr>
              <a:t>180 minutes</a:t>
            </a:r>
          </a:p>
        </p:txBody>
      </p:sp>
      <p:sp>
        <p:nvSpPr>
          <p:cNvPr id="14" name="TextBox 13"/>
          <p:cNvSpPr txBox="1"/>
          <p:nvPr/>
        </p:nvSpPr>
        <p:spPr>
          <a:xfrm>
            <a:off x="548640" y="2807208"/>
            <a:ext cx="1691640" cy="347472"/>
          </a:xfrm>
          <a:prstGeom prst="rect">
            <a:avLst/>
          </a:prstGeom>
          <a:noFill/>
        </p:spPr>
        <p:txBody>
          <a:bodyPr wrap="square">
            <a:spAutoFit/>
          </a:bodyPr>
          <a:lstStyle/>
          <a:p>
            <a:pPr algn="l"/>
            <a:r>
              <a:rPr sz="950" b="1" i="0">
                <a:solidFill>
                  <a:srgbClr val="8B949E"/>
                </a:solidFill>
              </a:rPr>
              <a:t>Category</a:t>
            </a:r>
          </a:p>
        </p:txBody>
      </p:sp>
      <p:sp>
        <p:nvSpPr>
          <p:cNvPr id="15" name="TextBox 14"/>
          <p:cNvSpPr txBox="1"/>
          <p:nvPr/>
        </p:nvSpPr>
        <p:spPr>
          <a:xfrm>
            <a:off x="2286000" y="2807208"/>
            <a:ext cx="3840480" cy="347472"/>
          </a:xfrm>
          <a:prstGeom prst="rect">
            <a:avLst/>
          </a:prstGeom>
          <a:noFill/>
        </p:spPr>
        <p:txBody>
          <a:bodyPr wrap="square">
            <a:spAutoFit/>
          </a:bodyPr>
          <a:lstStyle/>
          <a:p>
            <a:pPr algn="l"/>
            <a:r>
              <a:rPr sz="1000" b="0" i="0">
                <a:solidFill>
                  <a:srgbClr val="E6EDF3"/>
                </a:solidFill>
              </a:rPr>
              <a:t>Workforce Disruption</a:t>
            </a:r>
          </a:p>
        </p:txBody>
      </p:sp>
      <p:sp>
        <p:nvSpPr>
          <p:cNvPr id="16" name="Rectangle 15"/>
          <p:cNvSpPr/>
          <p:nvPr/>
        </p:nvSpPr>
        <p:spPr>
          <a:xfrm>
            <a:off x="6492240" y="1371600"/>
            <a:ext cx="3000" cy="50292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675120" y="1417320"/>
            <a:ext cx="5120640" cy="320040"/>
          </a:xfrm>
          <a:prstGeom prst="rect">
            <a:avLst/>
          </a:prstGeom>
          <a:noFill/>
        </p:spPr>
        <p:txBody>
          <a:bodyPr wrap="square">
            <a:spAutoFit/>
          </a:bodyPr>
          <a:lstStyle/>
          <a:p>
            <a:pPr algn="l"/>
            <a:r>
              <a:rPr sz="900" b="1" i="0">
                <a:solidFill>
                  <a:srgbClr val="58A6FF"/>
                </a:solidFill>
              </a:rPr>
              <a:t>AIM</a:t>
            </a:r>
          </a:p>
        </p:txBody>
      </p:sp>
      <p:sp>
        <p:nvSpPr>
          <p:cNvPr id="18" name="TextBox 17"/>
          <p:cNvSpPr txBox="1"/>
          <p:nvPr/>
        </p:nvSpPr>
        <p:spPr>
          <a:xfrm>
            <a:off x="6675120" y="1737360"/>
            <a:ext cx="5120640" cy="1097280"/>
          </a:xfrm>
          <a:prstGeom prst="rect">
            <a:avLst/>
          </a:prstGeom>
          <a:noFill/>
        </p:spPr>
        <p:txBody>
          <a:bodyPr wrap="square">
            <a:spAutoFit/>
          </a:bodyPr>
          <a:lstStyle/>
          <a:p>
            <a:pPr algn="l"/>
            <a:r>
              <a:rPr sz="1050" b="0" i="0">
                <a:solidFill>
                  <a:srgbClr val="E6EDF3"/>
                </a:solidFill>
              </a:rPr>
              <a:t>To evaluate Barwon Water's preparedness and response capability in managing workforce disruptions due to a global pandemic.</a:t>
            </a:r>
          </a:p>
        </p:txBody>
      </p:sp>
      <p:sp>
        <p:nvSpPr>
          <p:cNvPr id="19" name="TextBox 18"/>
          <p:cNvSpPr txBox="1"/>
          <p:nvPr/>
        </p:nvSpPr>
        <p:spPr>
          <a:xfrm>
            <a:off x="6675120" y="2926080"/>
            <a:ext cx="5120640" cy="320040"/>
          </a:xfrm>
          <a:prstGeom prst="rect">
            <a:avLst/>
          </a:prstGeom>
          <a:noFill/>
        </p:spPr>
        <p:txBody>
          <a:bodyPr wrap="square">
            <a:spAutoFit/>
          </a:bodyPr>
          <a:lstStyle/>
          <a:p>
            <a:pPr algn="l"/>
            <a:r>
              <a:rPr sz="900" b="1" i="0">
                <a:solidFill>
                  <a:srgbClr val="58A6FF"/>
                </a:solidFill>
              </a:rPr>
              <a:t>SCENARIO</a:t>
            </a:r>
          </a:p>
        </p:txBody>
      </p:sp>
      <p:sp>
        <p:nvSpPr>
          <p:cNvPr id="20" name="TextBox 19"/>
          <p:cNvSpPr txBox="1"/>
          <p:nvPr/>
        </p:nvSpPr>
        <p:spPr>
          <a:xfrm>
            <a:off x="6675120" y="3246120"/>
            <a:ext cx="5120640" cy="3200400"/>
          </a:xfrm>
          <a:prstGeom prst="rect">
            <a:avLst/>
          </a:prstGeom>
          <a:noFill/>
        </p:spPr>
        <p:txBody>
          <a:bodyPr wrap="square">
            <a:spAutoFit/>
          </a:bodyPr>
          <a:lstStyle/>
          <a:p>
            <a:pPr algn="l"/>
            <a:r>
              <a:rPr sz="1000" b="0" i="0">
                <a:solidFill>
                  <a:srgbClr val="E6EDF3"/>
                </a:solidFill>
              </a:rPr>
              <a:t>Barwon Water, a major regional water utility provider, is facing an unprecedented challenge as a rapidly spreading new variant of a global pandemic emerges. The pandemic primarily affects urban areas in Victoria, Australia, leading to a significant portion of the workforce being unable to report to work due to illness or quarantine measures. As the situation unfolds, the organisation struggles to maintain critical water supply and wastewater management services. Key services are at risk due to workforce shortages, and there is mounting pressure from regulators and the media to ensure continuit</a:t>
            </a:r>
          </a:p>
        </p:txBody>
      </p:sp>
      <p:sp>
        <p:nvSpPr>
          <p:cNvPr id="21" name="Rectangle 20"/>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LEARNING OBJECTIVES</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200" b="1" i="0">
                <a:solidFill>
                  <a:srgbClr val="FFFFFF"/>
                </a:solidFill>
              </a:rPr>
              <a:t>Global Pandemic</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OBJ-01</a:t>
            </a:r>
          </a:p>
        </p:txBody>
      </p:sp>
      <p:sp>
        <p:nvSpPr>
          <p:cNvPr id="7" name="TextBox 6"/>
          <p:cNvSpPr txBox="1"/>
          <p:nvPr/>
        </p:nvSpPr>
        <p:spPr>
          <a:xfrm>
            <a:off x="1051560" y="1463040"/>
            <a:ext cx="4892040" cy="548640"/>
          </a:xfrm>
          <a:prstGeom prst="rect">
            <a:avLst/>
          </a:prstGeom>
          <a:noFill/>
        </p:spPr>
        <p:txBody>
          <a:bodyPr wrap="square">
            <a:spAutoFit/>
          </a:bodyPr>
          <a:lstStyle/>
          <a:p>
            <a:pPr algn="l"/>
            <a:r>
              <a:rPr sz="1050" b="1" i="0">
                <a:solidFill>
                  <a:srgbClr val="E6EDF3"/>
                </a:solidFill>
              </a:rPr>
              <a:t>Test the activation of the Crisis Management and Business Continuity Plans within 30 minutes of a pandemic alert.</a:t>
            </a:r>
          </a:p>
        </p:txBody>
      </p:sp>
      <p:sp>
        <p:nvSpPr>
          <p:cNvPr id="8" name="TextBox 7"/>
          <p:cNvSpPr txBox="1"/>
          <p:nvPr/>
        </p:nvSpPr>
        <p:spPr>
          <a:xfrm>
            <a:off x="1051560" y="2057400"/>
            <a:ext cx="4892040" cy="1005840"/>
          </a:xfrm>
          <a:prstGeom prst="rect">
            <a:avLst/>
          </a:prstGeom>
          <a:noFill/>
        </p:spPr>
        <p:txBody>
          <a:bodyPr wrap="square">
            <a:spAutoFit/>
          </a:bodyPr>
          <a:lstStyle/>
          <a:p>
            <a:pPr algn="l"/>
            <a:r>
              <a:rPr sz="900" b="0" i="0">
                <a:solidFill>
                  <a:srgbClr val="3FB950"/>
                </a:solidFill>
              </a:rPr>
              <a:t>✓ Crisis Management Team convenes and actions initial response steps within 30 minutes of alert.</a:t>
            </a:r>
          </a:p>
        </p:txBody>
      </p:sp>
      <p:sp>
        <p:nvSpPr>
          <p:cNvPr id="9" name="Rectangle 8"/>
          <p:cNvSpPr/>
          <p:nvPr/>
        </p:nvSpPr>
        <p:spPr>
          <a:xfrm>
            <a:off x="640080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OBJ-02</a:t>
            </a:r>
          </a:p>
        </p:txBody>
      </p:sp>
      <p:sp>
        <p:nvSpPr>
          <p:cNvPr id="10" name="TextBox 9"/>
          <p:cNvSpPr txBox="1"/>
          <p:nvPr/>
        </p:nvSpPr>
        <p:spPr>
          <a:xfrm>
            <a:off x="6903720" y="1463040"/>
            <a:ext cx="4892040" cy="548640"/>
          </a:xfrm>
          <a:prstGeom prst="rect">
            <a:avLst/>
          </a:prstGeom>
          <a:noFill/>
        </p:spPr>
        <p:txBody>
          <a:bodyPr wrap="square">
            <a:spAutoFit/>
          </a:bodyPr>
          <a:lstStyle/>
          <a:p>
            <a:pPr algn="l"/>
            <a:r>
              <a:rPr sz="1050" b="1" i="0">
                <a:solidFill>
                  <a:srgbClr val="E6EDF3"/>
                </a:solidFill>
              </a:rPr>
              <a:t>Validate the effectiveness of internal and external communications during a workforce disruption scenario.</a:t>
            </a:r>
          </a:p>
        </p:txBody>
      </p:sp>
      <p:sp>
        <p:nvSpPr>
          <p:cNvPr id="11" name="TextBox 10"/>
          <p:cNvSpPr txBox="1"/>
          <p:nvPr/>
        </p:nvSpPr>
        <p:spPr>
          <a:xfrm>
            <a:off x="6903720" y="2057400"/>
            <a:ext cx="4892040" cy="1005840"/>
          </a:xfrm>
          <a:prstGeom prst="rect">
            <a:avLst/>
          </a:prstGeom>
          <a:noFill/>
        </p:spPr>
        <p:txBody>
          <a:bodyPr wrap="square">
            <a:spAutoFit/>
          </a:bodyPr>
          <a:lstStyle/>
          <a:p>
            <a:pPr algn="l"/>
            <a:r>
              <a:rPr sz="900" b="0" i="0">
                <a:solidFill>
                  <a:srgbClr val="3FB950"/>
                </a:solidFill>
              </a:rPr>
              <a:t>✓ Communications are timely, consistent, and align with the established crisis communications plan.</a:t>
            </a:r>
          </a:p>
        </p:txBody>
      </p:sp>
      <p:sp>
        <p:nvSpPr>
          <p:cNvPr id="12" name="Rectangle 11"/>
          <p:cNvSpPr/>
          <p:nvPr/>
        </p:nvSpPr>
        <p:spPr>
          <a:xfrm>
            <a:off x="54864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OBJ-03</a:t>
            </a:r>
          </a:p>
        </p:txBody>
      </p:sp>
      <p:sp>
        <p:nvSpPr>
          <p:cNvPr id="13" name="TextBox 12"/>
          <p:cNvSpPr txBox="1"/>
          <p:nvPr/>
        </p:nvSpPr>
        <p:spPr>
          <a:xfrm>
            <a:off x="1051560" y="3154680"/>
            <a:ext cx="4892040" cy="548640"/>
          </a:xfrm>
          <a:prstGeom prst="rect">
            <a:avLst/>
          </a:prstGeom>
          <a:noFill/>
        </p:spPr>
        <p:txBody>
          <a:bodyPr wrap="square">
            <a:spAutoFit/>
          </a:bodyPr>
          <a:lstStyle/>
          <a:p>
            <a:pPr algn="l"/>
            <a:r>
              <a:rPr sz="1050" b="1" i="0">
                <a:solidFill>
                  <a:srgbClr val="E6EDF3"/>
                </a:solidFill>
              </a:rPr>
              <a:t>Assess the ability to maintain critical water supply and wastewater management services with a reduced workforce.</a:t>
            </a:r>
          </a:p>
        </p:txBody>
      </p:sp>
      <p:sp>
        <p:nvSpPr>
          <p:cNvPr id="14" name="TextBox 13"/>
          <p:cNvSpPr txBox="1"/>
          <p:nvPr/>
        </p:nvSpPr>
        <p:spPr>
          <a:xfrm>
            <a:off x="1051560" y="3749040"/>
            <a:ext cx="4892040" cy="1005840"/>
          </a:xfrm>
          <a:prstGeom prst="rect">
            <a:avLst/>
          </a:prstGeom>
          <a:noFill/>
        </p:spPr>
        <p:txBody>
          <a:bodyPr wrap="square">
            <a:spAutoFit/>
          </a:bodyPr>
          <a:lstStyle/>
          <a:p>
            <a:pPr algn="l"/>
            <a:r>
              <a:rPr sz="900" b="0" i="0">
                <a:solidFill>
                  <a:srgbClr val="3FB950"/>
                </a:solidFill>
              </a:rPr>
              <a:t>✓ Critical services continue without interruption, meeting established Minimum Business Continuity Objectives (MBCO).</a:t>
            </a:r>
          </a:p>
        </p:txBody>
      </p:sp>
      <p:sp>
        <p:nvSpPr>
          <p:cNvPr id="15" name="Rectangle 14"/>
          <p:cNvSpPr/>
          <p:nvPr/>
        </p:nvSpPr>
        <p:spPr>
          <a:xfrm>
            <a:off x="640080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OBJ-04</a:t>
            </a:r>
          </a:p>
        </p:txBody>
      </p:sp>
      <p:sp>
        <p:nvSpPr>
          <p:cNvPr id="16" name="TextBox 15"/>
          <p:cNvSpPr txBox="1"/>
          <p:nvPr/>
        </p:nvSpPr>
        <p:spPr>
          <a:xfrm>
            <a:off x="6903720" y="3154680"/>
            <a:ext cx="4892040" cy="548640"/>
          </a:xfrm>
          <a:prstGeom prst="rect">
            <a:avLst/>
          </a:prstGeom>
          <a:noFill/>
        </p:spPr>
        <p:txBody>
          <a:bodyPr wrap="square">
            <a:spAutoFit/>
          </a:bodyPr>
          <a:lstStyle/>
          <a:p>
            <a:pPr algn="l"/>
            <a:r>
              <a:rPr sz="1050" b="1" i="0">
                <a:solidFill>
                  <a:srgbClr val="E6EDF3"/>
                </a:solidFill>
              </a:rPr>
              <a:t>Evaluate decision-making processes for transitioning from response to recovery phases during the pandemic.</a:t>
            </a:r>
          </a:p>
        </p:txBody>
      </p:sp>
      <p:sp>
        <p:nvSpPr>
          <p:cNvPr id="17" name="TextBox 16"/>
          <p:cNvSpPr txBox="1"/>
          <p:nvPr/>
        </p:nvSpPr>
        <p:spPr>
          <a:xfrm>
            <a:off x="6903720" y="3749040"/>
            <a:ext cx="4892040" cy="1005840"/>
          </a:xfrm>
          <a:prstGeom prst="rect">
            <a:avLst/>
          </a:prstGeom>
          <a:noFill/>
        </p:spPr>
        <p:txBody>
          <a:bodyPr wrap="square">
            <a:spAutoFit/>
          </a:bodyPr>
          <a:lstStyle/>
          <a:p>
            <a:pPr algn="l"/>
            <a:r>
              <a:rPr sz="900" b="0" i="0">
                <a:solidFill>
                  <a:srgbClr val="3FB950"/>
                </a:solidFill>
              </a:rPr>
              <a:t>✓ Decisions to shift to recovery mode are made within 4 hours of stabilizing the workforce disruption situation.</a:t>
            </a:r>
          </a:p>
        </p:txBody>
      </p:sp>
      <p:sp>
        <p:nvSpPr>
          <p:cNvPr id="18" name="Rectangle 17"/>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88952" cy="658368"/>
          </a:xfrm>
          <a:prstGeom prst="rect">
            <a:avLst/>
          </a:prstGeom>
          <a:solidFill>
            <a:srgbClr val="121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371600" y="64008"/>
            <a:ext cx="8229600" cy="365760"/>
          </a:xfrm>
          <a:prstGeom prst="rect">
            <a:avLst/>
          </a:prstGeom>
          <a:noFill/>
        </p:spPr>
        <p:txBody>
          <a:bodyPr wrap="square">
            <a:spAutoFit/>
          </a:bodyPr>
          <a:lstStyle/>
          <a:p>
            <a:pPr algn="l"/>
            <a:r>
              <a:rPr sz="2000" b="1" i="0">
                <a:solidFill>
                  <a:srgbClr val="FFFFFF"/>
                </a:solidFill>
              </a:rPr>
              <a:t>Global Pandemic</a:t>
            </a:r>
          </a:p>
        </p:txBody>
      </p:sp>
      <p:sp>
        <p:nvSpPr>
          <p:cNvPr id="4" name="TextBox 3"/>
          <p:cNvSpPr txBox="1"/>
          <p:nvPr/>
        </p:nvSpPr>
        <p:spPr>
          <a:xfrm>
            <a:off x="1371600" y="420624"/>
            <a:ext cx="7315200" cy="201168"/>
          </a:xfrm>
          <a:prstGeom prst="rect">
            <a:avLst/>
          </a:prstGeom>
          <a:noFill/>
        </p:spPr>
        <p:txBody>
          <a:bodyPr wrap="square">
            <a:spAutoFit/>
          </a:bodyPr>
          <a:lstStyle/>
          <a:p>
            <a:pPr algn="l"/>
            <a:r>
              <a:rPr sz="900" b="0" i="0">
                <a:solidFill>
                  <a:srgbClr val="94A5C8"/>
                </a:solidFill>
              </a:rPr>
              <a:t>Duration: 3h 00min  |    |  2026-06-12</a:t>
            </a:r>
          </a:p>
        </p:txBody>
      </p:sp>
      <p:sp>
        <p:nvSpPr>
          <p:cNvPr id="5" name="Rounded Rectangle 4"/>
          <p:cNvSpPr/>
          <p:nvPr/>
        </p:nvSpPr>
        <p:spPr>
          <a:xfrm>
            <a:off x="9738360" y="128016"/>
            <a:ext cx="2194560" cy="402336"/>
          </a:xfrm>
          <a:prstGeom prst="roundRect">
            <a:avLst>
              <a:gd name="adj" fmla="val 5000000000"/>
            </a:avLst>
          </a:prstGeom>
          <a:solidFill>
            <a:srgbClr val="BE410A"/>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900" b="1">
                <a:solidFill>
                  <a:srgbClr val="FFFFFF"/>
                </a:solidFill>
              </a:rPr>
              <a:t>EXERCISE ONLY</a:t>
            </a:r>
          </a:p>
        </p:txBody>
      </p:sp>
      <p:sp>
        <p:nvSpPr>
          <p:cNvPr id="6" name="Rectangle 5"/>
          <p:cNvSpPr/>
          <p:nvPr/>
        </p:nvSpPr>
        <p:spPr>
          <a:xfrm>
            <a:off x="109728" y="845820"/>
            <a:ext cx="73152" cy="1554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19456" y="1394460"/>
            <a:ext cx="1060704" cy="228600"/>
          </a:xfrm>
          <a:prstGeom prst="rect">
            <a:avLst/>
          </a:prstGeom>
          <a:noFill/>
        </p:spPr>
        <p:txBody>
          <a:bodyPr wrap="square">
            <a:spAutoFit/>
          </a:bodyPr>
          <a:lstStyle/>
          <a:p>
            <a:pPr algn="l"/>
            <a:r>
              <a:rPr sz="900" b="1" i="0">
                <a:solidFill>
                  <a:srgbClr val="1F6FEB"/>
                </a:solidFill>
              </a:rPr>
              <a:t>Phase 1</a:t>
            </a:r>
          </a:p>
        </p:txBody>
      </p:sp>
      <p:sp>
        <p:nvSpPr>
          <p:cNvPr id="8" name="TextBox 7"/>
          <p:cNvSpPr txBox="1"/>
          <p:nvPr/>
        </p:nvSpPr>
        <p:spPr>
          <a:xfrm>
            <a:off x="219456" y="1650492"/>
            <a:ext cx="1060704" cy="201168"/>
          </a:xfrm>
          <a:prstGeom prst="rect">
            <a:avLst/>
          </a:prstGeom>
          <a:noFill/>
        </p:spPr>
        <p:txBody>
          <a:bodyPr wrap="square">
            <a:spAutoFit/>
          </a:bodyPr>
          <a:lstStyle/>
          <a:p>
            <a:pPr algn="l"/>
            <a:r>
              <a:rPr sz="750" b="0" i="0">
                <a:solidFill>
                  <a:srgbClr val="8B949E"/>
                </a:solidFill>
              </a:rPr>
              <a:t>Test the activation </a:t>
            </a:r>
          </a:p>
        </p:txBody>
      </p:sp>
      <p:sp>
        <p:nvSpPr>
          <p:cNvPr id="9" name="Rectangle 8"/>
          <p:cNvSpPr/>
          <p:nvPr/>
        </p:nvSpPr>
        <p:spPr>
          <a:xfrm>
            <a:off x="109728" y="2537460"/>
            <a:ext cx="73152" cy="15544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19456" y="3086100"/>
            <a:ext cx="1060704" cy="228600"/>
          </a:xfrm>
          <a:prstGeom prst="rect">
            <a:avLst/>
          </a:prstGeom>
          <a:noFill/>
        </p:spPr>
        <p:txBody>
          <a:bodyPr wrap="square">
            <a:spAutoFit/>
          </a:bodyPr>
          <a:lstStyle/>
          <a:p>
            <a:pPr algn="l"/>
            <a:r>
              <a:rPr sz="900" b="1" i="0">
                <a:solidFill>
                  <a:srgbClr val="E3B341"/>
                </a:solidFill>
              </a:rPr>
              <a:t>Phase 2</a:t>
            </a:r>
          </a:p>
        </p:txBody>
      </p:sp>
      <p:sp>
        <p:nvSpPr>
          <p:cNvPr id="11" name="TextBox 10"/>
          <p:cNvSpPr txBox="1"/>
          <p:nvPr/>
        </p:nvSpPr>
        <p:spPr>
          <a:xfrm>
            <a:off x="219456" y="3342132"/>
            <a:ext cx="1060704" cy="201168"/>
          </a:xfrm>
          <a:prstGeom prst="rect">
            <a:avLst/>
          </a:prstGeom>
          <a:noFill/>
        </p:spPr>
        <p:txBody>
          <a:bodyPr wrap="square">
            <a:spAutoFit/>
          </a:bodyPr>
          <a:lstStyle/>
          <a:p>
            <a:pPr algn="l"/>
            <a:r>
              <a:rPr sz="750" b="0" i="0">
                <a:solidFill>
                  <a:srgbClr val="8B949E"/>
                </a:solidFill>
              </a:rPr>
              <a:t>Validate the effecti</a:t>
            </a:r>
          </a:p>
        </p:txBody>
      </p:sp>
      <p:sp>
        <p:nvSpPr>
          <p:cNvPr id="12" name="Rectangle 11"/>
          <p:cNvSpPr/>
          <p:nvPr/>
        </p:nvSpPr>
        <p:spPr>
          <a:xfrm>
            <a:off x="109728" y="4229100"/>
            <a:ext cx="73152" cy="15544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19456" y="4777740"/>
            <a:ext cx="1060704" cy="228600"/>
          </a:xfrm>
          <a:prstGeom prst="rect">
            <a:avLst/>
          </a:prstGeom>
          <a:noFill/>
        </p:spPr>
        <p:txBody>
          <a:bodyPr wrap="square">
            <a:spAutoFit/>
          </a:bodyPr>
          <a:lstStyle/>
          <a:p>
            <a:pPr algn="l"/>
            <a:r>
              <a:rPr sz="900" b="1" i="0">
                <a:solidFill>
                  <a:srgbClr val="3FB950"/>
                </a:solidFill>
              </a:rPr>
              <a:t>Phase 3</a:t>
            </a:r>
          </a:p>
        </p:txBody>
      </p:sp>
      <p:sp>
        <p:nvSpPr>
          <p:cNvPr id="14" name="TextBox 13"/>
          <p:cNvSpPr txBox="1"/>
          <p:nvPr/>
        </p:nvSpPr>
        <p:spPr>
          <a:xfrm>
            <a:off x="219456" y="5033772"/>
            <a:ext cx="1060704" cy="201168"/>
          </a:xfrm>
          <a:prstGeom prst="rect">
            <a:avLst/>
          </a:prstGeom>
          <a:noFill/>
        </p:spPr>
        <p:txBody>
          <a:bodyPr wrap="square">
            <a:spAutoFit/>
          </a:bodyPr>
          <a:lstStyle/>
          <a:p>
            <a:pPr algn="l"/>
            <a:r>
              <a:rPr sz="750" b="0" i="0">
                <a:solidFill>
                  <a:srgbClr val="8B949E"/>
                </a:solidFill>
              </a:rPr>
              <a:t>Assess the ability t</a:t>
            </a:r>
          </a:p>
        </p:txBody>
      </p:sp>
      <p:pic>
        <p:nvPicPr>
          <p:cNvPr id="15" name="Picture 14" descr="image.png"/>
          <p:cNvPicPr>
            <a:picLocks noChangeAspect="1"/>
          </p:cNvPicPr>
          <p:nvPr/>
        </p:nvPicPr>
        <p:blipFill>
          <a:blip r:embed="rId2"/>
          <a:stretch>
            <a:fillRect/>
          </a:stretch>
        </p:blipFill>
        <p:spPr>
          <a:xfrm>
            <a:off x="1325880" y="777240"/>
            <a:ext cx="10378440" cy="5074920"/>
          </a:xfrm>
          <a:prstGeom prst="rect">
            <a:avLst/>
          </a:prstGeom>
        </p:spPr>
      </p:pic>
      <p:sp>
        <p:nvSpPr>
          <p:cNvPr id="16" name="Oval 15"/>
          <p:cNvSpPr/>
          <p:nvPr/>
        </p:nvSpPr>
        <p:spPr>
          <a:xfrm>
            <a:off x="319125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a:t>
            </a:r>
          </a:p>
        </p:txBody>
      </p:sp>
      <p:sp>
        <p:nvSpPr>
          <p:cNvPr id="17" name="Rectangle 16"/>
          <p:cNvSpPr/>
          <p:nvPr/>
        </p:nvSpPr>
        <p:spPr>
          <a:xfrm>
            <a:off x="272491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272491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2779776" y="736092"/>
            <a:ext cx="1207008" cy="164592"/>
          </a:xfrm>
          <a:prstGeom prst="rect">
            <a:avLst/>
          </a:prstGeom>
          <a:noFill/>
        </p:spPr>
        <p:txBody>
          <a:bodyPr wrap="square">
            <a:noAutofit/>
          </a:bodyPr>
          <a:lstStyle/>
          <a:p>
            <a:pPr algn="l"/>
            <a:r>
              <a:rPr sz="800" b="0" i="0">
                <a:solidFill>
                  <a:srgbClr val="1F6FEB"/>
                </a:solidFill>
              </a:rPr>
              <a:t>T+5min</a:t>
            </a:r>
          </a:p>
        </p:txBody>
      </p:sp>
      <p:sp>
        <p:nvSpPr>
          <p:cNvPr id="20" name="TextBox 19"/>
          <p:cNvSpPr txBox="1"/>
          <p:nvPr/>
        </p:nvSpPr>
        <p:spPr>
          <a:xfrm>
            <a:off x="2779776" y="900684"/>
            <a:ext cx="1207008" cy="365760"/>
          </a:xfrm>
          <a:prstGeom prst="rect">
            <a:avLst/>
          </a:prstGeom>
          <a:noFill/>
        </p:spPr>
        <p:txBody>
          <a:bodyPr wrap="square">
            <a:noAutofit/>
          </a:bodyPr>
          <a:lstStyle/>
          <a:p>
            <a:pPr algn="l"/>
            <a:r>
              <a:rPr sz="900" b="1" i="0">
                <a:solidFill>
                  <a:srgbClr val="0E121E"/>
                </a:solidFill>
              </a:rPr>
              <a:t>Pandemic Alert Notification</a:t>
            </a:r>
          </a:p>
        </p:txBody>
      </p:sp>
      <p:sp>
        <p:nvSpPr>
          <p:cNvPr id="21" name="Oval 20"/>
          <p:cNvSpPr/>
          <p:nvPr/>
        </p:nvSpPr>
        <p:spPr>
          <a:xfrm>
            <a:off x="5266944"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2</a:t>
            </a:r>
          </a:p>
        </p:txBody>
      </p:sp>
      <p:sp>
        <p:nvSpPr>
          <p:cNvPr id="22" name="Rectangle 21"/>
          <p:cNvSpPr/>
          <p:nvPr/>
        </p:nvSpPr>
        <p:spPr>
          <a:xfrm>
            <a:off x="4800600" y="1943100"/>
            <a:ext cx="1298448" cy="886968"/>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4800600" y="1943100"/>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855464" y="1997964"/>
            <a:ext cx="1207008" cy="164592"/>
          </a:xfrm>
          <a:prstGeom prst="rect">
            <a:avLst/>
          </a:prstGeom>
          <a:noFill/>
        </p:spPr>
        <p:txBody>
          <a:bodyPr wrap="square">
            <a:noAutofit/>
          </a:bodyPr>
          <a:lstStyle/>
          <a:p>
            <a:pPr algn="l"/>
            <a:r>
              <a:rPr sz="800" b="0" i="0">
                <a:solidFill>
                  <a:srgbClr val="1F6FEB"/>
                </a:solidFill>
              </a:rPr>
              <a:t>T+15min</a:t>
            </a:r>
          </a:p>
        </p:txBody>
      </p:sp>
      <p:sp>
        <p:nvSpPr>
          <p:cNvPr id="25" name="TextBox 24"/>
          <p:cNvSpPr txBox="1"/>
          <p:nvPr/>
        </p:nvSpPr>
        <p:spPr>
          <a:xfrm>
            <a:off x="4855464" y="2162556"/>
            <a:ext cx="1207008" cy="365760"/>
          </a:xfrm>
          <a:prstGeom prst="rect">
            <a:avLst/>
          </a:prstGeom>
          <a:noFill/>
        </p:spPr>
        <p:txBody>
          <a:bodyPr wrap="square">
            <a:noAutofit/>
          </a:bodyPr>
          <a:lstStyle/>
          <a:p>
            <a:pPr algn="l"/>
            <a:r>
              <a:rPr sz="900" b="1" i="0">
                <a:solidFill>
                  <a:srgbClr val="0E121E"/>
                </a:solidFill>
              </a:rPr>
              <a:t>Initial Workforce Impact Report</a:t>
            </a:r>
          </a:p>
        </p:txBody>
      </p:sp>
      <p:sp>
        <p:nvSpPr>
          <p:cNvPr id="26" name="TextBox 25"/>
          <p:cNvSpPr txBox="1"/>
          <p:nvPr/>
        </p:nvSpPr>
        <p:spPr>
          <a:xfrm>
            <a:off x="4855464" y="2546604"/>
            <a:ext cx="1207008" cy="228600"/>
          </a:xfrm>
          <a:prstGeom prst="rect">
            <a:avLst/>
          </a:prstGeom>
          <a:noFill/>
        </p:spPr>
        <p:txBody>
          <a:bodyPr wrap="square">
            <a:noAutofit/>
          </a:bodyPr>
          <a:lstStyle/>
          <a:p>
            <a:pPr algn="l"/>
            <a:r>
              <a:rPr sz="700" b="0" i="0">
                <a:solidFill>
                  <a:srgbClr val="8B949E"/>
                </a:solidFill>
              </a:rPr>
              <a:t>Urgent update: 30% workforce out sick/quaran</a:t>
            </a:r>
          </a:p>
        </p:txBody>
      </p:sp>
      <p:sp>
        <p:nvSpPr>
          <p:cNvPr id="27" name="Oval 26"/>
          <p:cNvSpPr/>
          <p:nvPr/>
        </p:nvSpPr>
        <p:spPr>
          <a:xfrm>
            <a:off x="9427464" y="313182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3</a:t>
            </a:r>
          </a:p>
        </p:txBody>
      </p:sp>
      <p:sp>
        <p:nvSpPr>
          <p:cNvPr id="28" name="Rectangle 27"/>
          <p:cNvSpPr/>
          <p:nvPr/>
        </p:nvSpPr>
        <p:spPr>
          <a:xfrm>
            <a:off x="8961120" y="3634740"/>
            <a:ext cx="1298448" cy="886968"/>
          </a:xfrm>
          <a:prstGeom prst="rect">
            <a:avLst/>
          </a:prstGeom>
          <a:solidFill>
            <a:srgbClr val="FFFFFF"/>
          </a:solidFill>
          <a:ln w="1270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8961120" y="3634740"/>
            <a:ext cx="1298448" cy="50292"/>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9015984" y="3689604"/>
            <a:ext cx="1207008" cy="164592"/>
          </a:xfrm>
          <a:prstGeom prst="rect">
            <a:avLst/>
          </a:prstGeom>
          <a:noFill/>
        </p:spPr>
        <p:txBody>
          <a:bodyPr wrap="square">
            <a:noAutofit/>
          </a:bodyPr>
          <a:lstStyle/>
          <a:p>
            <a:pPr algn="l"/>
            <a:r>
              <a:rPr sz="800" b="0" i="0">
                <a:solidFill>
                  <a:srgbClr val="E3B341"/>
                </a:solidFill>
              </a:rPr>
              <a:t>T+35min</a:t>
            </a:r>
          </a:p>
        </p:txBody>
      </p:sp>
      <p:sp>
        <p:nvSpPr>
          <p:cNvPr id="31" name="TextBox 30"/>
          <p:cNvSpPr txBox="1"/>
          <p:nvPr/>
        </p:nvSpPr>
        <p:spPr>
          <a:xfrm>
            <a:off x="9015984" y="3854196"/>
            <a:ext cx="1207008" cy="365760"/>
          </a:xfrm>
          <a:prstGeom prst="rect">
            <a:avLst/>
          </a:prstGeom>
          <a:noFill/>
        </p:spPr>
        <p:txBody>
          <a:bodyPr wrap="square">
            <a:noAutofit/>
          </a:bodyPr>
          <a:lstStyle/>
          <a:p>
            <a:pPr algn="l"/>
            <a:r>
              <a:rPr sz="900" b="1" i="0">
                <a:solidFill>
                  <a:srgbClr val="0E121E"/>
                </a:solidFill>
              </a:rPr>
              <a:t>Regulator Inquiry</a:t>
            </a:r>
          </a:p>
        </p:txBody>
      </p:sp>
      <p:sp>
        <p:nvSpPr>
          <p:cNvPr id="32" name="TextBox 31"/>
          <p:cNvSpPr txBox="1"/>
          <p:nvPr/>
        </p:nvSpPr>
        <p:spPr>
          <a:xfrm>
            <a:off x="9015984" y="4238244"/>
            <a:ext cx="1207008" cy="228600"/>
          </a:xfrm>
          <a:prstGeom prst="rect">
            <a:avLst/>
          </a:prstGeom>
          <a:noFill/>
        </p:spPr>
        <p:txBody>
          <a:bodyPr wrap="square">
            <a:noAutofit/>
          </a:bodyPr>
          <a:lstStyle/>
          <a:p>
            <a:pPr algn="l"/>
            <a:r>
              <a:rPr sz="700" b="0" i="0">
                <a:solidFill>
                  <a:srgbClr val="8B949E"/>
                </a:solidFill>
              </a:rPr>
              <a:t>This is the Regulatory Authority. We need an</a:t>
            </a:r>
          </a:p>
        </p:txBody>
      </p:sp>
      <p:sp>
        <p:nvSpPr>
          <p:cNvPr id="33" name="Oval 32"/>
          <p:cNvSpPr/>
          <p:nvPr/>
        </p:nvSpPr>
        <p:spPr>
          <a:xfrm>
            <a:off x="7351776" y="313182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4</a:t>
            </a:r>
          </a:p>
        </p:txBody>
      </p:sp>
      <p:sp>
        <p:nvSpPr>
          <p:cNvPr id="34" name="Rectangle 33"/>
          <p:cNvSpPr/>
          <p:nvPr/>
        </p:nvSpPr>
        <p:spPr>
          <a:xfrm>
            <a:off x="6885432" y="2107692"/>
            <a:ext cx="1298448" cy="886968"/>
          </a:xfrm>
          <a:prstGeom prst="rect">
            <a:avLst/>
          </a:prstGeom>
          <a:solidFill>
            <a:srgbClr val="FFFFFF"/>
          </a:solidFill>
          <a:ln w="1270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6885432" y="2107692"/>
            <a:ext cx="1298448" cy="50292"/>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940296" y="2162556"/>
            <a:ext cx="1207008" cy="164592"/>
          </a:xfrm>
          <a:prstGeom prst="rect">
            <a:avLst/>
          </a:prstGeom>
          <a:noFill/>
        </p:spPr>
        <p:txBody>
          <a:bodyPr wrap="square">
            <a:noAutofit/>
          </a:bodyPr>
          <a:lstStyle/>
          <a:p>
            <a:pPr algn="l"/>
            <a:r>
              <a:rPr sz="800" b="0" i="0">
                <a:solidFill>
                  <a:srgbClr val="E3B341"/>
                </a:solidFill>
              </a:rPr>
              <a:t>T+50min</a:t>
            </a:r>
          </a:p>
        </p:txBody>
      </p:sp>
      <p:sp>
        <p:nvSpPr>
          <p:cNvPr id="37" name="TextBox 36"/>
          <p:cNvSpPr txBox="1"/>
          <p:nvPr/>
        </p:nvSpPr>
        <p:spPr>
          <a:xfrm>
            <a:off x="6940296" y="2327148"/>
            <a:ext cx="1207008" cy="365760"/>
          </a:xfrm>
          <a:prstGeom prst="rect">
            <a:avLst/>
          </a:prstGeom>
          <a:noFill/>
        </p:spPr>
        <p:txBody>
          <a:bodyPr wrap="square">
            <a:noAutofit/>
          </a:bodyPr>
          <a:lstStyle/>
          <a:p>
            <a:pPr algn="l"/>
            <a:r>
              <a:rPr sz="900" b="1" i="0">
                <a:solidFill>
                  <a:srgbClr val="0E121E"/>
                </a:solidFill>
              </a:rPr>
              <a:t>Media Coverage Begins</a:t>
            </a:r>
          </a:p>
        </p:txBody>
      </p:sp>
      <p:sp>
        <p:nvSpPr>
          <p:cNvPr id="38" name="TextBox 37"/>
          <p:cNvSpPr txBox="1"/>
          <p:nvPr/>
        </p:nvSpPr>
        <p:spPr>
          <a:xfrm>
            <a:off x="6940296" y="2711196"/>
            <a:ext cx="1207008" cy="228600"/>
          </a:xfrm>
          <a:prstGeom prst="rect">
            <a:avLst/>
          </a:prstGeom>
          <a:noFill/>
        </p:spPr>
        <p:txBody>
          <a:bodyPr wrap="square">
            <a:noAutofit/>
          </a:bodyPr>
          <a:lstStyle/>
          <a:p>
            <a:pPr algn="l"/>
            <a:r>
              <a:rPr sz="700" b="0" i="0">
                <a:solidFill>
                  <a:srgbClr val="8B949E"/>
                </a:solidFill>
              </a:rPr>
              <a:t>Barwon Water faces challenges as pandemic af</a:t>
            </a:r>
          </a:p>
        </p:txBody>
      </p:sp>
      <p:sp>
        <p:nvSpPr>
          <p:cNvPr id="39" name="Oval 38"/>
          <p:cNvSpPr/>
          <p:nvPr/>
        </p:nvSpPr>
        <p:spPr>
          <a:xfrm>
            <a:off x="3191256"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5</a:t>
            </a:r>
          </a:p>
        </p:txBody>
      </p:sp>
      <p:sp>
        <p:nvSpPr>
          <p:cNvPr id="40" name="Rectangle 39"/>
          <p:cNvSpPr/>
          <p:nvPr/>
        </p:nvSpPr>
        <p:spPr>
          <a:xfrm>
            <a:off x="2724912" y="3799332"/>
            <a:ext cx="1298448" cy="886968"/>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Rectangle 40"/>
          <p:cNvSpPr/>
          <p:nvPr/>
        </p:nvSpPr>
        <p:spPr>
          <a:xfrm>
            <a:off x="2724912" y="3799332"/>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2779776" y="3854196"/>
            <a:ext cx="1207008" cy="164592"/>
          </a:xfrm>
          <a:prstGeom prst="rect">
            <a:avLst/>
          </a:prstGeom>
          <a:noFill/>
        </p:spPr>
        <p:txBody>
          <a:bodyPr wrap="square">
            <a:noAutofit/>
          </a:bodyPr>
          <a:lstStyle/>
          <a:p>
            <a:pPr algn="l"/>
            <a:r>
              <a:rPr sz="800" b="0" i="0">
                <a:solidFill>
                  <a:srgbClr val="3FB950"/>
                </a:solidFill>
              </a:rPr>
              <a:t>T+80min</a:t>
            </a:r>
          </a:p>
        </p:txBody>
      </p:sp>
      <p:sp>
        <p:nvSpPr>
          <p:cNvPr id="43" name="TextBox 42"/>
          <p:cNvSpPr txBox="1"/>
          <p:nvPr/>
        </p:nvSpPr>
        <p:spPr>
          <a:xfrm>
            <a:off x="2779776" y="4018788"/>
            <a:ext cx="1207008" cy="365760"/>
          </a:xfrm>
          <a:prstGeom prst="rect">
            <a:avLst/>
          </a:prstGeom>
          <a:noFill/>
        </p:spPr>
        <p:txBody>
          <a:bodyPr wrap="square">
            <a:noAutofit/>
          </a:bodyPr>
          <a:lstStyle/>
          <a:p>
            <a:pPr algn="l"/>
            <a:r>
              <a:rPr sz="900" b="1" i="0">
                <a:solidFill>
                  <a:srgbClr val="0E121E"/>
                </a:solidFill>
              </a:rPr>
              <a:t>Operational Capacity Update</a:t>
            </a:r>
          </a:p>
        </p:txBody>
      </p:sp>
      <p:sp>
        <p:nvSpPr>
          <p:cNvPr id="44" name="TextBox 43"/>
          <p:cNvSpPr txBox="1"/>
          <p:nvPr/>
        </p:nvSpPr>
        <p:spPr>
          <a:xfrm>
            <a:off x="2779776" y="4402836"/>
            <a:ext cx="1207008" cy="228600"/>
          </a:xfrm>
          <a:prstGeom prst="rect">
            <a:avLst/>
          </a:prstGeom>
          <a:noFill/>
        </p:spPr>
        <p:txBody>
          <a:bodyPr wrap="square">
            <a:noAutofit/>
          </a:bodyPr>
          <a:lstStyle/>
          <a:p>
            <a:pPr algn="l"/>
            <a:r>
              <a:rPr sz="700" b="0" i="0">
                <a:solidFill>
                  <a:srgbClr val="8B949E"/>
                </a:solidFill>
              </a:rPr>
              <a:t>Subject: Current Operational Capacity</a:t>
            </a:r>
          </a:p>
        </p:txBody>
      </p:sp>
      <p:sp>
        <p:nvSpPr>
          <p:cNvPr id="45" name="Oval 44"/>
          <p:cNvSpPr/>
          <p:nvPr/>
        </p:nvSpPr>
        <p:spPr>
          <a:xfrm>
            <a:off x="5266944"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6</a:t>
            </a:r>
          </a:p>
        </p:txBody>
      </p:sp>
      <p:sp>
        <p:nvSpPr>
          <p:cNvPr id="46" name="Rectangle 45"/>
          <p:cNvSpPr/>
          <p:nvPr/>
        </p:nvSpPr>
        <p:spPr>
          <a:xfrm>
            <a:off x="4800600" y="5326380"/>
            <a:ext cx="1298448" cy="621792"/>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Rectangle 46"/>
          <p:cNvSpPr/>
          <p:nvPr/>
        </p:nvSpPr>
        <p:spPr>
          <a:xfrm>
            <a:off x="4800600" y="5326380"/>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4855464" y="5381244"/>
            <a:ext cx="1207008" cy="164592"/>
          </a:xfrm>
          <a:prstGeom prst="rect">
            <a:avLst/>
          </a:prstGeom>
          <a:noFill/>
        </p:spPr>
        <p:txBody>
          <a:bodyPr wrap="square">
            <a:noAutofit/>
          </a:bodyPr>
          <a:lstStyle/>
          <a:p>
            <a:pPr algn="l"/>
            <a:r>
              <a:rPr sz="800" b="0" i="0">
                <a:solidFill>
                  <a:srgbClr val="3FB950"/>
                </a:solidFill>
              </a:rPr>
              <a:t>T+95min</a:t>
            </a:r>
          </a:p>
        </p:txBody>
      </p:sp>
      <p:sp>
        <p:nvSpPr>
          <p:cNvPr id="49" name="TextBox 48"/>
          <p:cNvSpPr txBox="1"/>
          <p:nvPr/>
        </p:nvSpPr>
        <p:spPr>
          <a:xfrm>
            <a:off x="4855464" y="5545836"/>
            <a:ext cx="1207008" cy="365760"/>
          </a:xfrm>
          <a:prstGeom prst="rect">
            <a:avLst/>
          </a:prstGeom>
          <a:noFill/>
        </p:spPr>
        <p:txBody>
          <a:bodyPr wrap="square">
            <a:noAutofit/>
          </a:bodyPr>
          <a:lstStyle/>
          <a:p>
            <a:pPr algn="l"/>
            <a:r>
              <a:rPr sz="900" b="1" i="0">
                <a:solidFill>
                  <a:srgbClr val="0E121E"/>
                </a:solidFill>
              </a:rPr>
              <a:t>Ambiguous Staff Availability</a:t>
            </a:r>
          </a:p>
        </p:txBody>
      </p:sp>
      <p:sp>
        <p:nvSpPr>
          <p:cNvPr id="50" name="Oval 49"/>
          <p:cNvSpPr/>
          <p:nvPr/>
        </p:nvSpPr>
        <p:spPr>
          <a:xfrm>
            <a:off x="7351776"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7</a:t>
            </a:r>
          </a:p>
        </p:txBody>
      </p:sp>
      <p:sp>
        <p:nvSpPr>
          <p:cNvPr id="51" name="Rectangle 50"/>
          <p:cNvSpPr/>
          <p:nvPr/>
        </p:nvSpPr>
        <p:spPr>
          <a:xfrm>
            <a:off x="6885432" y="3799332"/>
            <a:ext cx="1298448" cy="886968"/>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Rectangle 51"/>
          <p:cNvSpPr/>
          <p:nvPr/>
        </p:nvSpPr>
        <p:spPr>
          <a:xfrm>
            <a:off x="6885432" y="3799332"/>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3" name="TextBox 52"/>
          <p:cNvSpPr txBox="1"/>
          <p:nvPr/>
        </p:nvSpPr>
        <p:spPr>
          <a:xfrm>
            <a:off x="6940296" y="3854196"/>
            <a:ext cx="1207008" cy="164592"/>
          </a:xfrm>
          <a:prstGeom prst="rect">
            <a:avLst/>
          </a:prstGeom>
          <a:noFill/>
        </p:spPr>
        <p:txBody>
          <a:bodyPr wrap="square">
            <a:noAutofit/>
          </a:bodyPr>
          <a:lstStyle/>
          <a:p>
            <a:pPr algn="l"/>
            <a:r>
              <a:rPr sz="800" b="0" i="0">
                <a:solidFill>
                  <a:srgbClr val="3FB950"/>
                </a:solidFill>
              </a:rPr>
              <a:t>T+105min</a:t>
            </a:r>
          </a:p>
        </p:txBody>
      </p:sp>
      <p:sp>
        <p:nvSpPr>
          <p:cNvPr id="54" name="TextBox 53"/>
          <p:cNvSpPr txBox="1"/>
          <p:nvPr/>
        </p:nvSpPr>
        <p:spPr>
          <a:xfrm>
            <a:off x="6940296" y="4018788"/>
            <a:ext cx="1207008" cy="365760"/>
          </a:xfrm>
          <a:prstGeom prst="rect">
            <a:avLst/>
          </a:prstGeom>
          <a:noFill/>
        </p:spPr>
        <p:txBody>
          <a:bodyPr wrap="square">
            <a:noAutofit/>
          </a:bodyPr>
          <a:lstStyle/>
          <a:p>
            <a:pPr algn="l"/>
            <a:r>
              <a:rPr sz="900" b="1" i="0">
                <a:solidFill>
                  <a:srgbClr val="0E121E"/>
                </a:solidFill>
              </a:rPr>
              <a:t>Stakeholder Pressure Increases</a:t>
            </a:r>
          </a:p>
        </p:txBody>
      </p:sp>
      <p:sp>
        <p:nvSpPr>
          <p:cNvPr id="55" name="TextBox 54"/>
          <p:cNvSpPr txBox="1"/>
          <p:nvPr/>
        </p:nvSpPr>
        <p:spPr>
          <a:xfrm>
            <a:off x="6940296" y="4402836"/>
            <a:ext cx="1207008" cy="228600"/>
          </a:xfrm>
          <a:prstGeom prst="rect">
            <a:avLst/>
          </a:prstGeom>
          <a:noFill/>
        </p:spPr>
        <p:txBody>
          <a:bodyPr wrap="square">
            <a:noAutofit/>
          </a:bodyPr>
          <a:lstStyle/>
          <a:p>
            <a:pPr algn="l"/>
            <a:r>
              <a:rPr sz="700" b="0" i="0">
                <a:solidFill>
                  <a:srgbClr val="8B949E"/>
                </a:solidFill>
              </a:rPr>
              <a:t>Reports indicate Barwon Water's service cont</a:t>
            </a:r>
          </a:p>
        </p:txBody>
      </p:sp>
      <p:sp>
        <p:nvSpPr>
          <p:cNvPr id="56" name="Rectangle 55"/>
          <p:cNvSpPr/>
          <p:nvPr/>
        </p:nvSpPr>
        <p:spPr>
          <a:xfrm>
            <a:off x="0" y="6108192"/>
            <a:ext cx="12188952" cy="749808"/>
          </a:xfrm>
          <a:prstGeom prst="rect">
            <a:avLst/>
          </a:prstGeom>
          <a:solidFill>
            <a:srgbClr val="EEF0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7" name="Rectangle 56"/>
          <p:cNvSpPr/>
          <p:nvPr/>
        </p:nvSpPr>
        <p:spPr>
          <a:xfrm>
            <a:off x="0" y="6108192"/>
            <a:ext cx="12188952" cy="18288"/>
          </a:xfrm>
          <a:prstGeom prst="rect">
            <a:avLst/>
          </a:prstGeom>
          <a:solidFill>
            <a:srgbClr val="CCCFD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8" name="Oval 57"/>
          <p:cNvSpPr/>
          <p:nvPr/>
        </p:nvSpPr>
        <p:spPr>
          <a:xfrm>
            <a:off x="1371600" y="6291072"/>
            <a:ext cx="182880" cy="182880"/>
          </a:xfrm>
          <a:prstGeom prst="ellipse">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9" name="TextBox 58"/>
          <p:cNvSpPr txBox="1"/>
          <p:nvPr/>
        </p:nvSpPr>
        <p:spPr>
          <a:xfrm>
            <a:off x="1600200" y="6300216"/>
            <a:ext cx="1645920" cy="182880"/>
          </a:xfrm>
          <a:prstGeom prst="rect">
            <a:avLst/>
          </a:prstGeom>
          <a:noFill/>
        </p:spPr>
        <p:txBody>
          <a:bodyPr wrap="square">
            <a:spAutoFit/>
          </a:bodyPr>
          <a:lstStyle/>
          <a:p>
            <a:pPr algn="l"/>
            <a:r>
              <a:rPr sz="800" b="0" i="0">
                <a:solidFill>
                  <a:srgbClr val="0E121E"/>
                </a:solidFill>
              </a:rPr>
              <a:t>Inject / Situation Update</a:t>
            </a:r>
          </a:p>
        </p:txBody>
      </p:sp>
      <p:sp>
        <p:nvSpPr>
          <p:cNvPr id="60" name="Diamond 59"/>
          <p:cNvSpPr/>
          <p:nvPr/>
        </p:nvSpPr>
        <p:spPr>
          <a:xfrm>
            <a:off x="3337560" y="6291072"/>
            <a:ext cx="182880" cy="182880"/>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1" name="TextBox 60"/>
          <p:cNvSpPr txBox="1"/>
          <p:nvPr/>
        </p:nvSpPr>
        <p:spPr>
          <a:xfrm>
            <a:off x="3593592" y="6300216"/>
            <a:ext cx="1645920" cy="182880"/>
          </a:xfrm>
          <a:prstGeom prst="rect">
            <a:avLst/>
          </a:prstGeom>
          <a:noFill/>
        </p:spPr>
        <p:txBody>
          <a:bodyPr wrap="square">
            <a:spAutoFit/>
          </a:bodyPr>
          <a:lstStyle/>
          <a:p>
            <a:pPr algn="l"/>
            <a:r>
              <a:rPr sz="800" b="0" i="0">
                <a:solidFill>
                  <a:srgbClr val="0E121E"/>
                </a:solidFill>
              </a:rPr>
              <a:t>Decision Point / Escalation</a:t>
            </a:r>
          </a:p>
        </p:txBody>
      </p:sp>
      <p:sp>
        <p:nvSpPr>
          <p:cNvPr id="62" name="TextBox 61"/>
          <p:cNvSpPr txBox="1"/>
          <p:nvPr/>
        </p:nvSpPr>
        <p:spPr>
          <a:xfrm>
            <a:off x="5623560" y="6300216"/>
            <a:ext cx="1005840" cy="182880"/>
          </a:xfrm>
          <a:prstGeom prst="rect">
            <a:avLst/>
          </a:prstGeom>
          <a:noFill/>
        </p:spPr>
        <p:txBody>
          <a:bodyPr wrap="square">
            <a:spAutoFit/>
          </a:bodyPr>
          <a:lstStyle/>
          <a:p>
            <a:pPr algn="l"/>
            <a:r>
              <a:rPr sz="750" b="1" i="0">
                <a:solidFill>
                  <a:srgbClr val="8B949E"/>
                </a:solidFill>
              </a:rPr>
              <a:t>REVIEW FOCUS:</a:t>
            </a:r>
          </a:p>
        </p:txBody>
      </p:sp>
      <p:sp>
        <p:nvSpPr>
          <p:cNvPr id="63" name="Rounded Rectangle 62"/>
          <p:cNvSpPr/>
          <p:nvPr/>
        </p:nvSpPr>
        <p:spPr>
          <a:xfrm>
            <a:off x="6702552" y="6272784"/>
            <a:ext cx="1691640" cy="219456"/>
          </a:xfrm>
          <a:prstGeom prst="roundRect">
            <a:avLst>
              <a:gd name="adj" fmla="val 5000000000"/>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Test the activation of</a:t>
            </a:r>
          </a:p>
        </p:txBody>
      </p:sp>
      <p:sp>
        <p:nvSpPr>
          <p:cNvPr id="64" name="Rounded Rectangle 63"/>
          <p:cNvSpPr/>
          <p:nvPr/>
        </p:nvSpPr>
        <p:spPr>
          <a:xfrm>
            <a:off x="8485632" y="6272784"/>
            <a:ext cx="1691640" cy="219456"/>
          </a:xfrm>
          <a:prstGeom prst="roundRect">
            <a:avLst>
              <a:gd name="adj" fmla="val 5000000000"/>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Validate the effective</a:t>
            </a:r>
          </a:p>
        </p:txBody>
      </p:sp>
      <p:sp>
        <p:nvSpPr>
          <p:cNvPr id="65" name="Rounded Rectangle 64"/>
          <p:cNvSpPr/>
          <p:nvPr/>
        </p:nvSpPr>
        <p:spPr>
          <a:xfrm>
            <a:off x="10268712" y="6272784"/>
            <a:ext cx="1691640" cy="219456"/>
          </a:xfrm>
          <a:prstGeom prst="roundRect">
            <a:avLst>
              <a:gd name="adj" fmla="val 5000000000"/>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Assess the ability to </a:t>
            </a:r>
          </a:p>
        </p:txBody>
      </p:sp>
      <p:sp>
        <p:nvSpPr>
          <p:cNvPr id="66" name="TextBox 65"/>
          <p:cNvSpPr txBox="1"/>
          <p:nvPr/>
        </p:nvSpPr>
        <p:spPr>
          <a:xfrm>
            <a:off x="10332720" y="6300216"/>
            <a:ext cx="1737360" cy="182880"/>
          </a:xfrm>
          <a:prstGeom prst="rect">
            <a:avLst/>
          </a:prstGeom>
          <a:noFill/>
        </p:spPr>
        <p:txBody>
          <a:bodyPr wrap="square">
            <a:spAutoFit/>
          </a:bodyPr>
          <a:lstStyle/>
          <a:p>
            <a:pPr algn="r"/>
            <a:r>
              <a:rPr sz="800" b="0" i="0">
                <a:solidFill>
                  <a:srgbClr val="8B949E"/>
                </a:solidFill>
              </a:rPr>
              <a:t>11 injects  |  2026-06-12</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 min  |  Activation and Initial Response  |  via Email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National Health Authority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Pandemic Alert Notification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Immediate Action Required: Pandemic Alert
Dear Team,
A pandemic alert has been issued for a new virus variant affecting urban areas in Victoria. Immediate activation of your Crisis Management and Business Continuity Plans is required. Please convene your teams and confirm activation within 30 minutes.
Regards,
Health Authority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Crisis Management Team convenes and initiates response.</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Response initiated within 30 minutes.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Ensure participants acknowledge receipt and initiate plan activation.</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2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T+15 min  |  Activation and Initial Response  |  via Microsoft Teams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HR Department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Initial Workforce Impact Report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Urgent update: 30% workforce out sick/quarantined. Immediate action needed to manage ops.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Discuss workforce management and prioritize critical functions.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Proactive workforce management strategies discussed.</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Prompt discussion on immediate operational adjustments.</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003</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3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T+35 min  |  Communication and Coordination  |  via Phone Call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Regulatory Authority  →  Crisis Communications Lead</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Regulator Inquiry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This is the Regulatory Authority. We need an update on your service continuity plans given the workforce disruption.</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and deliver a compliance update to the regulator.</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Compliance update delivered within 30 minutes.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Simulate pressure from regulators and prompt communications response.</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004</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4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T+50 min  |  Communication and Coordination  |  via News Bulletin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News Station  →  Public</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Media Coverage Begins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Barwon Water faces challenges as pandemic affects workforce. Service continuity under scrutiny.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Release a holding statement and manage public perception.</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Holding statement issued promptly and aligns with crisis plan.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Highlight media interest and prompt external communication strategy.</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005</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5 of 11</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T+80 min  |  Operational Continuity  |  via Internal Memo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Operations Lead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Operational Capacity Update</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Current Operational Capacity
Despite workforce shortages, water supply is stable. Wastewater management is under strain, with potential service impacts if staff shortages persist. Urgent review of continuity plans needed.
Regards,
Operations Lead</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Assess and adjust continuity plans for wastewater management.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Continuity adjustments made to address service strains.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Facilitator to probe on contingency plans for wastewater management.</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